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BM Plex Sans Condensed"/>
      <p:regular r:id="rId16"/>
      <p:bold r:id="rId17"/>
      <p:italic r:id="rId18"/>
      <p:boldItalic r:id="rId19"/>
    </p:embeddedFont>
    <p:embeddedFont>
      <p:font typeface="Open Sans"/>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BMPlexSansCondensed-bold.fntdata"/><Relationship Id="rId16" Type="http://schemas.openxmlformats.org/officeDocument/2006/relationships/font" Target="fonts/IBMPlexSansCondensed-regular.fntdata"/><Relationship Id="rId5" Type="http://schemas.openxmlformats.org/officeDocument/2006/relationships/notesMaster" Target="notesMasters/notesMaster1.xml"/><Relationship Id="rId19" Type="http://schemas.openxmlformats.org/officeDocument/2006/relationships/font" Target="fonts/IBMPlexSansCondensed-boldItalic.fntdata"/><Relationship Id="rId6" Type="http://schemas.openxmlformats.org/officeDocument/2006/relationships/slide" Target="slides/slide1.xml"/><Relationship Id="rId18" Type="http://schemas.openxmlformats.org/officeDocument/2006/relationships/font" Target="fonts/IBMPlexSansCondense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f639524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df639524c7_0_0:notes"/>
          <p:cNvSpPr/>
          <p:nvPr>
            <p:ph idx="2" type="sldImg"/>
          </p:nvPr>
        </p:nvSpPr>
        <p:spPr>
          <a:xfrm>
            <a:off x="-2234738" y="685800"/>
            <a:ext cx="11328151"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49970d3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49970d3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Botanist</a:t>
            </a:r>
            <a:r>
              <a:rPr lang="en"/>
              <a:t>: Studies and manages plant life, which is crucial for growing food and producing oxygen in a controlled environment.</a:t>
            </a:r>
            <a:endParaRPr/>
          </a:p>
          <a:p>
            <a:pPr indent="0" lvl="0" marL="0" rtl="0" algn="l">
              <a:spcBef>
                <a:spcPts val="0"/>
              </a:spcBef>
              <a:spcAft>
                <a:spcPts val="0"/>
              </a:spcAft>
              <a:buNone/>
            </a:pPr>
            <a:r>
              <a:rPr b="1" lang="en"/>
              <a:t>Geologist</a:t>
            </a:r>
            <a:r>
              <a:rPr lang="en"/>
              <a:t>: Examines the Martian terrain, rocks, and soil to understand the planet's history and potential resources.</a:t>
            </a:r>
            <a:endParaRPr/>
          </a:p>
          <a:p>
            <a:pPr indent="0" lvl="0" marL="0" rtl="0" algn="l">
              <a:spcBef>
                <a:spcPts val="0"/>
              </a:spcBef>
              <a:spcAft>
                <a:spcPts val="0"/>
              </a:spcAft>
              <a:buNone/>
            </a:pPr>
            <a:r>
              <a:rPr b="1" lang="en"/>
              <a:t>Commander/Pilot</a:t>
            </a:r>
            <a:r>
              <a:rPr lang="en"/>
              <a:t>: Leads the mission, makes critical decisions, and navigates the spacecraft.</a:t>
            </a:r>
            <a:endParaRPr/>
          </a:p>
          <a:p>
            <a:pPr indent="0" lvl="0" marL="0" rtl="0" algn="l">
              <a:spcBef>
                <a:spcPts val="0"/>
              </a:spcBef>
              <a:spcAft>
                <a:spcPts val="0"/>
              </a:spcAft>
              <a:buNone/>
            </a:pPr>
            <a:r>
              <a:rPr b="1" lang="en"/>
              <a:t>Chemist</a:t>
            </a:r>
            <a:r>
              <a:rPr lang="en"/>
              <a:t>: Analyzes the chemical composition of the Martian environment, develops methods for creating fuel and other materials, and ensures safe handling of chemicals.</a:t>
            </a:r>
            <a:endParaRPr/>
          </a:p>
          <a:p>
            <a:pPr indent="0" lvl="0" marL="0" rtl="0" algn="l">
              <a:spcBef>
                <a:spcPts val="0"/>
              </a:spcBef>
              <a:spcAft>
                <a:spcPts val="0"/>
              </a:spcAft>
              <a:buNone/>
            </a:pPr>
            <a:r>
              <a:rPr b="1" lang="en"/>
              <a:t>Medical Doctor</a:t>
            </a:r>
            <a:r>
              <a:rPr lang="en"/>
              <a:t>: To handle any health issues or emergencies that arise during the mission.</a:t>
            </a:r>
            <a:endParaRPr/>
          </a:p>
          <a:p>
            <a:pPr indent="0" lvl="0" marL="0" rtl="0" algn="l">
              <a:spcBef>
                <a:spcPts val="0"/>
              </a:spcBef>
              <a:spcAft>
                <a:spcPts val="0"/>
              </a:spcAft>
              <a:buNone/>
            </a:pPr>
            <a:r>
              <a:rPr b="1" lang="en"/>
              <a:t>Nutritionist</a:t>
            </a:r>
            <a:r>
              <a:rPr lang="en"/>
              <a:t>: To ensure the crew's diet is balanced and they are getting all necessary nutrients.</a:t>
            </a:r>
            <a:endParaRPr/>
          </a:p>
          <a:p>
            <a:pPr indent="0" lvl="0" marL="0" rtl="0" algn="l">
              <a:spcBef>
                <a:spcPts val="0"/>
              </a:spcBef>
              <a:spcAft>
                <a:spcPts val="0"/>
              </a:spcAft>
              <a:buNone/>
            </a:pPr>
            <a:r>
              <a:rPr b="1" lang="en"/>
              <a:t>Mechanical Engineer</a:t>
            </a:r>
            <a:r>
              <a:rPr lang="en"/>
              <a:t>: To maintain and repair the spacecraft and equipment.</a:t>
            </a:r>
            <a:endParaRPr/>
          </a:p>
          <a:p>
            <a:pPr indent="0" lvl="0" marL="0" rtl="0" algn="l">
              <a:spcBef>
                <a:spcPts val="0"/>
              </a:spcBef>
              <a:spcAft>
                <a:spcPts val="0"/>
              </a:spcAft>
              <a:buNone/>
            </a:pPr>
            <a:r>
              <a:rPr b="1" lang="en"/>
              <a:t>Communications Specialist</a:t>
            </a:r>
            <a:r>
              <a:rPr lang="en"/>
              <a:t>: To manage communications between the spacecraft and mission control on Earth.</a:t>
            </a:r>
            <a:endParaRPr/>
          </a:p>
          <a:p>
            <a:pPr indent="0" lvl="0" marL="0" rtl="0" algn="l">
              <a:spcBef>
                <a:spcPts val="0"/>
              </a:spcBef>
              <a:spcAft>
                <a:spcPts val="0"/>
              </a:spcAft>
              <a:buNone/>
            </a:pPr>
            <a:r>
              <a:rPr b="1" lang="en"/>
              <a:t>Robotics Specialist</a:t>
            </a:r>
            <a:r>
              <a:rPr lang="en"/>
              <a:t>: To handle any robotic equipment or drones used for exploration and research.</a:t>
            </a:r>
            <a:endParaRPr/>
          </a:p>
          <a:p>
            <a:pPr indent="0" lvl="0" marL="0" rtl="0" algn="l">
              <a:spcBef>
                <a:spcPts val="0"/>
              </a:spcBef>
              <a:spcAft>
                <a:spcPts val="0"/>
              </a:spcAft>
              <a:buNone/>
            </a:pPr>
            <a:r>
              <a:rPr b="1" lang="en"/>
              <a:t>Astrophysicist</a:t>
            </a:r>
            <a:r>
              <a:rPr lang="en"/>
              <a:t>: To study and analyze the space environment and any potential hazards.</a:t>
            </a:r>
            <a:endParaRPr/>
          </a:p>
          <a:p>
            <a:pPr indent="0" lvl="0" marL="0" rtl="0" algn="l">
              <a:spcBef>
                <a:spcPts val="0"/>
              </a:spcBef>
              <a:spcAft>
                <a:spcPts val="0"/>
              </a:spcAft>
              <a:buNone/>
            </a:pPr>
            <a:r>
              <a:rPr b="1" lang="en"/>
              <a:t>Hydrologist</a:t>
            </a:r>
            <a:r>
              <a:rPr lang="en"/>
              <a:t>: To study and manage water resources, which are critical for survival on Mars.</a:t>
            </a:r>
            <a:endParaRPr/>
          </a:p>
          <a:p>
            <a:pPr indent="0" lvl="0" marL="0" rtl="0" algn="l">
              <a:spcBef>
                <a:spcPts val="0"/>
              </a:spcBef>
              <a:spcAft>
                <a:spcPts val="0"/>
              </a:spcAft>
              <a:buNone/>
            </a:pPr>
            <a:r>
              <a:rPr b="1" lang="en"/>
              <a:t>Electrician:</a:t>
            </a:r>
            <a:r>
              <a:rPr lang="en"/>
              <a:t> To handle electrical systems and ensure all equipment is functioning properly.</a:t>
            </a:r>
            <a:endParaRPr/>
          </a:p>
          <a:p>
            <a:pPr indent="0" lvl="0" marL="0" rtl="0" algn="l">
              <a:spcBef>
                <a:spcPts val="0"/>
              </a:spcBef>
              <a:spcAft>
                <a:spcPts val="0"/>
              </a:spcAft>
              <a:buNone/>
            </a:pPr>
            <a:r>
              <a:rPr b="1" lang="en"/>
              <a:t>Computer Scientist/IT Specialist</a:t>
            </a:r>
            <a:r>
              <a:rPr lang="en"/>
              <a:t>: To manage software, data systems, and any computational needs.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f639524c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df639524c7_0_24:notes"/>
          <p:cNvSpPr/>
          <p:nvPr>
            <p:ph idx="2" type="sldImg"/>
          </p:nvPr>
        </p:nvSpPr>
        <p:spPr>
          <a:xfrm>
            <a:off x="-2234738" y="685800"/>
            <a:ext cx="11328151"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4a1f3ae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04a1f3ae80_0_0:notes"/>
          <p:cNvSpPr/>
          <p:nvPr>
            <p:ph idx="2" type="sldImg"/>
          </p:nvPr>
        </p:nvSpPr>
        <p:spPr>
          <a:xfrm>
            <a:off x="-2234738" y="685800"/>
            <a:ext cx="11328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0e3937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f0e3937978_0_0:notes"/>
          <p:cNvSpPr/>
          <p:nvPr>
            <p:ph idx="2" type="sldImg"/>
          </p:nvPr>
        </p:nvSpPr>
        <p:spPr>
          <a:xfrm>
            <a:off x="-2234738" y="685800"/>
            <a:ext cx="11328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2106a901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72106a9015_0_41:notes"/>
          <p:cNvSpPr/>
          <p:nvPr>
            <p:ph idx="2" type="sldImg"/>
          </p:nvPr>
        </p:nvSpPr>
        <p:spPr>
          <a:xfrm>
            <a:off x="-2234738" y="685800"/>
            <a:ext cx="11328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2106a901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72106a9015_0_4:notes"/>
          <p:cNvSpPr/>
          <p:nvPr>
            <p:ph idx="2" type="sldImg"/>
          </p:nvPr>
        </p:nvSpPr>
        <p:spPr>
          <a:xfrm>
            <a:off x="-2234738" y="685800"/>
            <a:ext cx="11328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f639524c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df639524c7_0_37:notes"/>
          <p:cNvSpPr/>
          <p:nvPr>
            <p:ph idx="2" type="sldImg"/>
          </p:nvPr>
        </p:nvSpPr>
        <p:spPr>
          <a:xfrm>
            <a:off x="-2234738" y="685800"/>
            <a:ext cx="11328151"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df639524c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Some items they may consider packing like handheld devices, won’t work long term due to limited electricity. Encourage students to bring items that would raise </a:t>
            </a:r>
            <a:r>
              <a:rPr lang="en" sz="1200">
                <a:latin typeface="Open Sans"/>
                <a:ea typeface="Open Sans"/>
                <a:cs typeface="Open Sans"/>
                <a:sym typeface="Open Sans"/>
              </a:rPr>
              <a:t>morale for everyone in their group (e.g., compromising on a book they could share, a custom mixed bag of favorite candies). Smaller items may work better for individual use but larger items may have to be shared.</a:t>
            </a:r>
            <a:endParaRPr sz="1200">
              <a:latin typeface="Open Sans"/>
              <a:ea typeface="Open Sans"/>
              <a:cs typeface="Open Sans"/>
              <a:sym typeface="Open Sans"/>
            </a:endParaRPr>
          </a:p>
        </p:txBody>
      </p:sp>
      <p:sp>
        <p:nvSpPr>
          <p:cNvPr id="144" name="Google Shape;144;g2df639524c7_0_57:notes"/>
          <p:cNvSpPr/>
          <p:nvPr>
            <p:ph idx="2" type="sldImg"/>
          </p:nvPr>
        </p:nvSpPr>
        <p:spPr>
          <a:xfrm>
            <a:off x="-2234738" y="685800"/>
            <a:ext cx="11328151"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f639524c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Explore as a class how each group of students compromised on the types of space used per student or what types of strategies they implemented. </a:t>
            </a:r>
            <a:endParaRPr/>
          </a:p>
          <a:p>
            <a:pPr indent="-298450" lvl="0" marL="457200" rtl="0" algn="l">
              <a:spcBef>
                <a:spcPts val="0"/>
              </a:spcBef>
              <a:spcAft>
                <a:spcPts val="0"/>
              </a:spcAft>
              <a:buSzPts val="1100"/>
              <a:buAutoNum type="arabicPeriod"/>
            </a:pPr>
            <a:r>
              <a:rPr lang="en"/>
              <a:t>Popcorn with each group to share out some morale building items. </a:t>
            </a:r>
            <a:endParaRPr/>
          </a:p>
          <a:p>
            <a:pPr indent="-298450" lvl="0" marL="457200" rtl="0" algn="l">
              <a:spcBef>
                <a:spcPts val="0"/>
              </a:spcBef>
              <a:spcAft>
                <a:spcPts val="0"/>
              </a:spcAft>
              <a:buSzPts val="1100"/>
              <a:buAutoNum type="arabicPeriod"/>
            </a:pPr>
            <a:r>
              <a:rPr lang="en"/>
              <a:t>Some items that may be considered: (Letters from loved ones, photos, books, music, a cozy shared blanket, small momentos, art supplies, a board/card game, national memorabilia, religious/cultural items).</a:t>
            </a:r>
            <a:endParaRPr/>
          </a:p>
          <a:p>
            <a:pPr indent="-298450" lvl="0" marL="457200" rtl="0" algn="l">
              <a:spcBef>
                <a:spcPts val="0"/>
              </a:spcBef>
              <a:spcAft>
                <a:spcPts val="0"/>
              </a:spcAft>
              <a:buSzPts val="1100"/>
              <a:buAutoNum type="arabicPeriod"/>
            </a:pPr>
            <a:r>
              <a:rPr lang="en"/>
              <a:t>Since this is a much longer trip than one to the International Space Station (ISS), students may want to consider Mars’ extreme climate (average temperature of -80F (-60C). It’s atmosphere is thin, meaning once they are there they will need protection from radiation and dust storms. They may want to consider having items that are durable (paper playing cards vs. plastic), lightweight, and compact. Items like photos or books need to be carefully stored to make sure they avoid damage from dust or freezing temperatures. </a:t>
            </a:r>
            <a:endParaRPr/>
          </a:p>
          <a:p>
            <a:pPr indent="-298450" lvl="0" marL="457200" rtl="0" algn="l">
              <a:spcBef>
                <a:spcPts val="0"/>
              </a:spcBef>
              <a:spcAft>
                <a:spcPts val="0"/>
              </a:spcAft>
              <a:buSzPts val="1100"/>
              <a:buAutoNum type="arabicPeriod"/>
            </a:pPr>
            <a:r>
              <a:rPr lang="en"/>
              <a:t>Packing a suitcase for a trip, organizing a backpack for school, organizing their locker, </a:t>
            </a:r>
            <a:r>
              <a:rPr lang="en"/>
              <a:t>arranging</a:t>
            </a:r>
            <a:r>
              <a:rPr lang="en"/>
              <a:t> groceries in a bag, storing items in a car trunk, storing seasonal items, moving or shipping items, fitting furniture in a room, planning a picnic (fitting items in a cooler).</a:t>
            </a:r>
            <a:endParaRPr/>
          </a:p>
        </p:txBody>
      </p:sp>
      <p:sp>
        <p:nvSpPr>
          <p:cNvPr id="157" name="Google Shape;157;g2df639524c7_0_70:notes"/>
          <p:cNvSpPr/>
          <p:nvPr>
            <p:ph idx="2" type="sldImg"/>
          </p:nvPr>
        </p:nvSpPr>
        <p:spPr>
          <a:xfrm>
            <a:off x="-2234738" y="685800"/>
            <a:ext cx="11328151"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iNvUfx341x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4475" y="-1975"/>
            <a:ext cx="9179094" cy="5319746"/>
            <a:chOff x="51382" y="59218"/>
            <a:chExt cx="8031406" cy="11532074"/>
          </a:xfrm>
        </p:grpSpPr>
        <p:sp>
          <p:nvSpPr>
            <p:cNvPr id="55" name="Google Shape;55;p13"/>
            <p:cNvSpPr/>
            <p:nvPr/>
          </p:nvSpPr>
          <p:spPr>
            <a:xfrm>
              <a:off x="7854188" y="290195"/>
              <a:ext cx="228600" cy="3810"/>
            </a:xfrm>
            <a:custGeom>
              <a:rect b="b" l="l" r="r" t="t"/>
              <a:pathLst>
                <a:path extrusionOk="0" h="3810" w="228600">
                  <a:moveTo>
                    <a:pt x="0" y="0"/>
                  </a:moveTo>
                  <a:lnTo>
                    <a:pt x="0" y="3810"/>
                  </a:lnTo>
                  <a:lnTo>
                    <a:pt x="228600" y="3810"/>
                  </a:lnTo>
                  <a:lnTo>
                    <a:pt x="228600" y="0"/>
                  </a:lnTo>
                  <a:close/>
                </a:path>
              </a:pathLst>
            </a:custGeom>
            <a:solidFill>
              <a:srgbClr val="090F10"/>
            </a:solidFill>
            <a:ln>
              <a:noFill/>
            </a:ln>
          </p:spPr>
        </p:sp>
        <p:sp>
          <p:nvSpPr>
            <p:cNvPr id="56" name="Google Shape;56;p13"/>
            <p:cNvSpPr/>
            <p:nvPr/>
          </p:nvSpPr>
          <p:spPr>
            <a:xfrm>
              <a:off x="7852283" y="63500"/>
              <a:ext cx="3810" cy="228600"/>
            </a:xfrm>
            <a:custGeom>
              <a:rect b="b" l="l" r="r" t="t"/>
              <a:pathLst>
                <a:path extrusionOk="0" h="228600" w="3810">
                  <a:moveTo>
                    <a:pt x="0" y="0"/>
                  </a:moveTo>
                  <a:lnTo>
                    <a:pt x="0" y="228600"/>
                  </a:lnTo>
                  <a:lnTo>
                    <a:pt x="3810" y="228600"/>
                  </a:lnTo>
                  <a:lnTo>
                    <a:pt x="3810" y="0"/>
                  </a:lnTo>
                  <a:close/>
                </a:path>
              </a:pathLst>
            </a:custGeom>
            <a:solidFill>
              <a:srgbClr val="090F10"/>
            </a:solidFill>
            <a:ln>
              <a:noFill/>
            </a:ln>
          </p:spPr>
        </p:sp>
        <p:sp>
          <p:nvSpPr>
            <p:cNvPr id="57" name="Google Shape;57;p13"/>
            <p:cNvSpPr/>
            <p:nvPr/>
          </p:nvSpPr>
          <p:spPr>
            <a:xfrm>
              <a:off x="7852283" y="10981436"/>
              <a:ext cx="3810" cy="228600"/>
            </a:xfrm>
            <a:custGeom>
              <a:rect b="b" l="l" r="r" t="t"/>
              <a:pathLst>
                <a:path extrusionOk="0" h="228600" w="3810">
                  <a:moveTo>
                    <a:pt x="0" y="228600"/>
                  </a:moveTo>
                  <a:lnTo>
                    <a:pt x="0" y="0"/>
                  </a:lnTo>
                  <a:lnTo>
                    <a:pt x="3810" y="0"/>
                  </a:lnTo>
                  <a:lnTo>
                    <a:pt x="3810" y="228600"/>
                  </a:lnTo>
                  <a:close/>
                </a:path>
              </a:pathLst>
            </a:custGeom>
            <a:solidFill>
              <a:srgbClr val="090F10"/>
            </a:solidFill>
            <a:ln>
              <a:noFill/>
            </a:ln>
          </p:spPr>
        </p:sp>
        <p:sp>
          <p:nvSpPr>
            <p:cNvPr id="58" name="Google Shape;58;p13"/>
            <p:cNvSpPr/>
            <p:nvPr/>
          </p:nvSpPr>
          <p:spPr>
            <a:xfrm>
              <a:off x="7854188" y="10979531"/>
              <a:ext cx="228600" cy="3810"/>
            </a:xfrm>
            <a:custGeom>
              <a:rect b="b" l="l" r="r" t="t"/>
              <a:pathLst>
                <a:path extrusionOk="0" h="3810" w="228600">
                  <a:moveTo>
                    <a:pt x="0" y="0"/>
                  </a:moveTo>
                  <a:lnTo>
                    <a:pt x="0" y="3810"/>
                  </a:lnTo>
                  <a:lnTo>
                    <a:pt x="228600" y="3810"/>
                  </a:lnTo>
                  <a:lnTo>
                    <a:pt x="228600" y="0"/>
                  </a:lnTo>
                  <a:close/>
                </a:path>
              </a:pathLst>
            </a:custGeom>
            <a:solidFill>
              <a:srgbClr val="090F10"/>
            </a:solidFill>
            <a:ln>
              <a:noFill/>
            </a:ln>
          </p:spPr>
        </p:sp>
        <p:sp>
          <p:nvSpPr>
            <p:cNvPr id="59" name="Google Shape;59;p13"/>
            <p:cNvSpPr/>
            <p:nvPr/>
          </p:nvSpPr>
          <p:spPr>
            <a:xfrm>
              <a:off x="63500" y="10979531"/>
              <a:ext cx="228600" cy="3810"/>
            </a:xfrm>
            <a:custGeom>
              <a:rect b="b" l="l" r="r" t="t"/>
              <a:pathLst>
                <a:path extrusionOk="0" h="3810" w="228600">
                  <a:moveTo>
                    <a:pt x="0" y="0"/>
                  </a:moveTo>
                  <a:lnTo>
                    <a:pt x="228600" y="0"/>
                  </a:lnTo>
                  <a:lnTo>
                    <a:pt x="228600" y="3810"/>
                  </a:lnTo>
                  <a:lnTo>
                    <a:pt x="0" y="3810"/>
                  </a:lnTo>
                  <a:close/>
                </a:path>
              </a:pathLst>
            </a:custGeom>
            <a:solidFill>
              <a:srgbClr val="090F10"/>
            </a:solidFill>
            <a:ln>
              <a:noFill/>
            </a:ln>
          </p:spPr>
        </p:sp>
        <p:sp>
          <p:nvSpPr>
            <p:cNvPr id="60" name="Google Shape;60;p13"/>
            <p:cNvSpPr/>
            <p:nvPr/>
          </p:nvSpPr>
          <p:spPr>
            <a:xfrm>
              <a:off x="290195" y="10981436"/>
              <a:ext cx="3810" cy="228600"/>
            </a:xfrm>
            <a:custGeom>
              <a:rect b="b" l="l" r="r" t="t"/>
              <a:pathLst>
                <a:path extrusionOk="0" h="228600" w="3810">
                  <a:moveTo>
                    <a:pt x="0" y="228600"/>
                  </a:moveTo>
                  <a:lnTo>
                    <a:pt x="0" y="0"/>
                  </a:lnTo>
                  <a:lnTo>
                    <a:pt x="3810" y="0"/>
                  </a:lnTo>
                  <a:lnTo>
                    <a:pt x="3810" y="228600"/>
                  </a:lnTo>
                  <a:close/>
                </a:path>
              </a:pathLst>
            </a:custGeom>
            <a:solidFill>
              <a:srgbClr val="090F10"/>
            </a:solidFill>
            <a:ln>
              <a:noFill/>
            </a:ln>
          </p:spPr>
        </p:sp>
        <p:sp>
          <p:nvSpPr>
            <p:cNvPr id="61" name="Google Shape;61;p13"/>
            <p:cNvSpPr/>
            <p:nvPr/>
          </p:nvSpPr>
          <p:spPr>
            <a:xfrm>
              <a:off x="290195" y="63500"/>
              <a:ext cx="3810" cy="228600"/>
            </a:xfrm>
            <a:custGeom>
              <a:rect b="b" l="l" r="r" t="t"/>
              <a:pathLst>
                <a:path extrusionOk="0" h="228600" w="3810">
                  <a:moveTo>
                    <a:pt x="0" y="0"/>
                  </a:moveTo>
                  <a:lnTo>
                    <a:pt x="0" y="228600"/>
                  </a:lnTo>
                  <a:lnTo>
                    <a:pt x="3810" y="228600"/>
                  </a:lnTo>
                  <a:lnTo>
                    <a:pt x="3810" y="0"/>
                  </a:lnTo>
                  <a:close/>
                </a:path>
              </a:pathLst>
            </a:custGeom>
            <a:solidFill>
              <a:srgbClr val="090F10"/>
            </a:solidFill>
            <a:ln>
              <a:noFill/>
            </a:ln>
          </p:spPr>
        </p:sp>
        <p:sp>
          <p:nvSpPr>
            <p:cNvPr id="62" name="Google Shape;62;p13"/>
            <p:cNvSpPr/>
            <p:nvPr/>
          </p:nvSpPr>
          <p:spPr>
            <a:xfrm>
              <a:off x="63500" y="290195"/>
              <a:ext cx="228600" cy="3810"/>
            </a:xfrm>
            <a:custGeom>
              <a:rect b="b" l="l" r="r" t="t"/>
              <a:pathLst>
                <a:path extrusionOk="0" h="3810" w="228600">
                  <a:moveTo>
                    <a:pt x="0" y="0"/>
                  </a:moveTo>
                  <a:lnTo>
                    <a:pt x="228600" y="0"/>
                  </a:lnTo>
                  <a:lnTo>
                    <a:pt x="228600" y="3810"/>
                  </a:lnTo>
                  <a:lnTo>
                    <a:pt x="0" y="3810"/>
                  </a:lnTo>
                  <a:close/>
                </a:path>
              </a:pathLst>
            </a:custGeom>
            <a:solidFill>
              <a:srgbClr val="090F10"/>
            </a:solidFill>
            <a:ln>
              <a:noFill/>
            </a:ln>
          </p:spPr>
        </p:sp>
        <p:sp>
          <p:nvSpPr>
            <p:cNvPr id="63" name="Google Shape;63;p13"/>
            <p:cNvSpPr/>
            <p:nvPr/>
          </p:nvSpPr>
          <p:spPr>
            <a:xfrm>
              <a:off x="51382" y="59218"/>
              <a:ext cx="8024409" cy="11518422"/>
            </a:xfrm>
            <a:custGeom>
              <a:rect b="b" l="l" r="r" t="t"/>
              <a:pathLst>
                <a:path extrusionOk="0" h="10917936" w="7790688">
                  <a:moveTo>
                    <a:pt x="0" y="10917936"/>
                  </a:moveTo>
                  <a:lnTo>
                    <a:pt x="7790688" y="10917936"/>
                  </a:lnTo>
                  <a:lnTo>
                    <a:pt x="7790688" y="0"/>
                  </a:lnTo>
                  <a:lnTo>
                    <a:pt x="0" y="0"/>
                  </a:lnTo>
                  <a:close/>
                </a:path>
              </a:pathLst>
            </a:custGeom>
            <a:solidFill>
              <a:srgbClr val="F7DABD"/>
            </a:solidFill>
            <a:ln>
              <a:noFill/>
            </a:ln>
          </p:spPr>
        </p:sp>
        <p:sp>
          <p:nvSpPr>
            <p:cNvPr id="64" name="Google Shape;64;p13"/>
            <p:cNvSpPr/>
            <p:nvPr/>
          </p:nvSpPr>
          <p:spPr>
            <a:xfrm>
              <a:off x="6197981" y="10582150"/>
              <a:ext cx="38100" cy="1009142"/>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
          <p:nvSpPr>
            <p:cNvPr id="65" name="Google Shape;65;p13"/>
            <p:cNvSpPr/>
            <p:nvPr/>
          </p:nvSpPr>
          <p:spPr>
            <a:xfrm>
              <a:off x="6197480" y="4554283"/>
              <a:ext cx="38100" cy="4414335"/>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66" name="Google Shape;66;p13"/>
            <p:cNvSpPr/>
            <p:nvPr/>
          </p:nvSpPr>
          <p:spPr>
            <a:xfrm>
              <a:off x="6197473" y="180467"/>
              <a:ext cx="38100" cy="1474597"/>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grpSp>
      <p:sp>
        <p:nvSpPr>
          <p:cNvPr id="67" name="Google Shape;67;p13"/>
          <p:cNvSpPr/>
          <p:nvPr/>
        </p:nvSpPr>
        <p:spPr>
          <a:xfrm>
            <a:off x="549925" y="3301851"/>
            <a:ext cx="2143715" cy="1604636"/>
          </a:xfrm>
          <a:custGeom>
            <a:rect b="b" l="l" r="r" t="t"/>
            <a:pathLst>
              <a:path extrusionOk="0" h="4167886" w="5325999">
                <a:moveTo>
                  <a:pt x="3631311" y="519811"/>
                </a:moveTo>
                <a:cubicBezTo>
                  <a:pt x="3830955" y="519811"/>
                  <a:pt x="4012946" y="600710"/>
                  <a:pt x="4146931" y="734695"/>
                </a:cubicBezTo>
                <a:cubicBezTo>
                  <a:pt x="4278376" y="866140"/>
                  <a:pt x="4359275" y="1048131"/>
                  <a:pt x="4359275" y="1250315"/>
                </a:cubicBezTo>
                <a:cubicBezTo>
                  <a:pt x="4359275" y="1450086"/>
                  <a:pt x="4278503" y="1631950"/>
                  <a:pt x="4146931" y="1766062"/>
                </a:cubicBezTo>
                <a:cubicBezTo>
                  <a:pt x="4012946" y="1897507"/>
                  <a:pt x="3830955" y="1978406"/>
                  <a:pt x="3631311" y="1978406"/>
                </a:cubicBezTo>
                <a:cubicBezTo>
                  <a:pt x="3429127" y="1978406"/>
                  <a:pt x="3247136" y="1897507"/>
                  <a:pt x="3115564" y="1766062"/>
                </a:cubicBezTo>
                <a:cubicBezTo>
                  <a:pt x="2981579" y="1632077"/>
                  <a:pt x="2900680" y="1450086"/>
                  <a:pt x="2900680" y="1250315"/>
                </a:cubicBezTo>
                <a:cubicBezTo>
                  <a:pt x="2900680" y="1048131"/>
                  <a:pt x="2981579" y="866140"/>
                  <a:pt x="3115564" y="734695"/>
                </a:cubicBezTo>
                <a:cubicBezTo>
                  <a:pt x="3247009" y="600710"/>
                  <a:pt x="3429000" y="519811"/>
                  <a:pt x="3631311" y="519811"/>
                </a:cubicBezTo>
                <a:close/>
                <a:moveTo>
                  <a:pt x="750697" y="3034411"/>
                </a:moveTo>
                <a:cubicBezTo>
                  <a:pt x="735584" y="3120263"/>
                  <a:pt x="735584" y="3201162"/>
                  <a:pt x="763270" y="3266948"/>
                </a:cubicBezTo>
                <a:cubicBezTo>
                  <a:pt x="801116" y="3358007"/>
                  <a:pt x="879475" y="3418713"/>
                  <a:pt x="1018540" y="3436366"/>
                </a:cubicBezTo>
                <a:cubicBezTo>
                  <a:pt x="930656" y="3579368"/>
                  <a:pt x="811530" y="3603498"/>
                  <a:pt x="677037" y="3603498"/>
                </a:cubicBezTo>
                <a:cubicBezTo>
                  <a:pt x="645033" y="3603498"/>
                  <a:pt x="612267" y="3602101"/>
                  <a:pt x="578866" y="3600704"/>
                </a:cubicBezTo>
                <a:lnTo>
                  <a:pt x="401828" y="3600704"/>
                </a:lnTo>
                <a:cubicBezTo>
                  <a:pt x="416941" y="3562731"/>
                  <a:pt x="429641" y="3524885"/>
                  <a:pt x="437134" y="3486912"/>
                </a:cubicBezTo>
                <a:lnTo>
                  <a:pt x="437134" y="3481832"/>
                </a:lnTo>
                <a:cubicBezTo>
                  <a:pt x="467487" y="3322701"/>
                  <a:pt x="518033" y="3203829"/>
                  <a:pt x="591439" y="3128010"/>
                </a:cubicBezTo>
                <a:cubicBezTo>
                  <a:pt x="634365" y="3082417"/>
                  <a:pt x="689991" y="3049651"/>
                  <a:pt x="750697" y="3034538"/>
                </a:cubicBezTo>
                <a:close/>
                <a:moveTo>
                  <a:pt x="4515231" y="0"/>
                </a:moveTo>
                <a:cubicBezTo>
                  <a:pt x="4393184" y="0"/>
                  <a:pt x="4258945" y="254"/>
                  <a:pt x="4112641" y="1016"/>
                </a:cubicBezTo>
                <a:lnTo>
                  <a:pt x="4107561" y="1016"/>
                </a:lnTo>
                <a:cubicBezTo>
                  <a:pt x="3460496" y="23749"/>
                  <a:pt x="2869057" y="362458"/>
                  <a:pt x="2350897" y="832612"/>
                </a:cubicBezTo>
                <a:cubicBezTo>
                  <a:pt x="2130933" y="1029843"/>
                  <a:pt x="1923669" y="1249680"/>
                  <a:pt x="1731518" y="1479677"/>
                </a:cubicBezTo>
                <a:cubicBezTo>
                  <a:pt x="1613535" y="1452245"/>
                  <a:pt x="1499489" y="1438529"/>
                  <a:pt x="1389507" y="1438529"/>
                </a:cubicBezTo>
                <a:cubicBezTo>
                  <a:pt x="1164971" y="1438529"/>
                  <a:pt x="956818" y="1495806"/>
                  <a:pt x="763397" y="1611249"/>
                </a:cubicBezTo>
                <a:cubicBezTo>
                  <a:pt x="472694" y="1785620"/>
                  <a:pt x="222377" y="2093976"/>
                  <a:pt x="15113" y="2533777"/>
                </a:cubicBezTo>
                <a:cubicBezTo>
                  <a:pt x="0" y="2561590"/>
                  <a:pt x="0" y="2599563"/>
                  <a:pt x="22733" y="2624836"/>
                </a:cubicBezTo>
                <a:cubicBezTo>
                  <a:pt x="39116" y="2645664"/>
                  <a:pt x="63373" y="2656967"/>
                  <a:pt x="87757" y="2656967"/>
                </a:cubicBezTo>
                <a:cubicBezTo>
                  <a:pt x="104775" y="2656967"/>
                  <a:pt x="121920" y="2651506"/>
                  <a:pt x="136398" y="2640076"/>
                </a:cubicBezTo>
                <a:cubicBezTo>
                  <a:pt x="323469" y="2493518"/>
                  <a:pt x="502920" y="2399919"/>
                  <a:pt x="679831" y="2359533"/>
                </a:cubicBezTo>
                <a:cubicBezTo>
                  <a:pt x="750697" y="2342769"/>
                  <a:pt x="820293" y="2334641"/>
                  <a:pt x="889254" y="2334641"/>
                </a:cubicBezTo>
                <a:cubicBezTo>
                  <a:pt x="955548" y="2334641"/>
                  <a:pt x="1021080" y="2342261"/>
                  <a:pt x="1086739" y="2356993"/>
                </a:cubicBezTo>
                <a:lnTo>
                  <a:pt x="1046353" y="2417699"/>
                </a:lnTo>
                <a:cubicBezTo>
                  <a:pt x="1013460" y="2468245"/>
                  <a:pt x="965454" y="2544064"/>
                  <a:pt x="914908" y="2632583"/>
                </a:cubicBezTo>
                <a:cubicBezTo>
                  <a:pt x="877062" y="2703449"/>
                  <a:pt x="836549" y="2781808"/>
                  <a:pt x="806196" y="2860167"/>
                </a:cubicBezTo>
                <a:cubicBezTo>
                  <a:pt x="672211" y="2870327"/>
                  <a:pt x="561086" y="2923286"/>
                  <a:pt x="472567" y="3014345"/>
                </a:cubicBezTo>
                <a:cubicBezTo>
                  <a:pt x="379095" y="3112897"/>
                  <a:pt x="313309" y="3259582"/>
                  <a:pt x="278003" y="3449193"/>
                </a:cubicBezTo>
                <a:cubicBezTo>
                  <a:pt x="270383" y="3484499"/>
                  <a:pt x="257810" y="3517392"/>
                  <a:pt x="242570" y="3552825"/>
                </a:cubicBezTo>
                <a:cubicBezTo>
                  <a:pt x="229997" y="3588131"/>
                  <a:pt x="209804" y="3621024"/>
                  <a:pt x="189611" y="3656457"/>
                </a:cubicBezTo>
                <a:cubicBezTo>
                  <a:pt x="166751" y="3694430"/>
                  <a:pt x="177038" y="3744976"/>
                  <a:pt x="217424" y="3767709"/>
                </a:cubicBezTo>
                <a:cubicBezTo>
                  <a:pt x="231140" y="3777488"/>
                  <a:pt x="246253" y="3781298"/>
                  <a:pt x="266446" y="3781298"/>
                </a:cubicBezTo>
                <a:lnTo>
                  <a:pt x="275590" y="3780409"/>
                </a:lnTo>
                <a:cubicBezTo>
                  <a:pt x="336296" y="3766439"/>
                  <a:pt x="399034" y="3763010"/>
                  <a:pt x="459994" y="3763010"/>
                </a:cubicBezTo>
                <a:cubicBezTo>
                  <a:pt x="497967" y="3763010"/>
                  <a:pt x="535432" y="3764407"/>
                  <a:pt x="571246" y="3765296"/>
                </a:cubicBezTo>
                <a:lnTo>
                  <a:pt x="693674" y="3768471"/>
                </a:lnTo>
                <a:cubicBezTo>
                  <a:pt x="900557" y="3768471"/>
                  <a:pt x="1080262" y="3726307"/>
                  <a:pt x="1203198" y="3431667"/>
                </a:cubicBezTo>
                <a:cubicBezTo>
                  <a:pt x="1367409" y="3414014"/>
                  <a:pt x="1582293" y="3368421"/>
                  <a:pt x="1819910" y="3302635"/>
                </a:cubicBezTo>
                <a:lnTo>
                  <a:pt x="1819910" y="3302635"/>
                </a:lnTo>
                <a:cubicBezTo>
                  <a:pt x="1814830" y="3403854"/>
                  <a:pt x="1789557" y="3504819"/>
                  <a:pt x="1744091" y="3608578"/>
                </a:cubicBezTo>
                <a:cubicBezTo>
                  <a:pt x="1680972" y="3747516"/>
                  <a:pt x="1577213" y="3889121"/>
                  <a:pt x="1433195" y="4030599"/>
                </a:cubicBezTo>
                <a:cubicBezTo>
                  <a:pt x="1402842" y="4063492"/>
                  <a:pt x="1402842" y="4114038"/>
                  <a:pt x="1433195" y="4146804"/>
                </a:cubicBezTo>
                <a:cubicBezTo>
                  <a:pt x="1443990" y="4157599"/>
                  <a:pt x="1456690" y="4164711"/>
                  <a:pt x="1470152" y="4167886"/>
                </a:cubicBezTo>
                <a:lnTo>
                  <a:pt x="1525778" y="4167886"/>
                </a:lnTo>
                <a:cubicBezTo>
                  <a:pt x="1911223" y="4143502"/>
                  <a:pt x="2214753" y="4027805"/>
                  <a:pt x="2431669" y="3820668"/>
                </a:cubicBezTo>
                <a:cubicBezTo>
                  <a:pt x="2644140" y="3618484"/>
                  <a:pt x="2772918" y="3332861"/>
                  <a:pt x="2818511" y="2963799"/>
                </a:cubicBezTo>
                <a:cubicBezTo>
                  <a:pt x="3367024" y="2748915"/>
                  <a:pt x="3887724" y="2501265"/>
                  <a:pt x="4150614" y="2309114"/>
                </a:cubicBezTo>
                <a:cubicBezTo>
                  <a:pt x="4420997" y="2112010"/>
                  <a:pt x="4653661" y="1828800"/>
                  <a:pt x="4848225" y="1459738"/>
                </a:cubicBezTo>
                <a:cubicBezTo>
                  <a:pt x="5042916" y="1093216"/>
                  <a:pt x="5202174" y="643255"/>
                  <a:pt x="5323459" y="107315"/>
                </a:cubicBezTo>
                <a:lnTo>
                  <a:pt x="5325999" y="94742"/>
                </a:lnTo>
                <a:lnTo>
                  <a:pt x="5325999" y="89662"/>
                </a:lnTo>
                <a:cubicBezTo>
                  <a:pt x="5325999" y="44196"/>
                  <a:pt x="5290693" y="6223"/>
                  <a:pt x="5245100" y="6223"/>
                </a:cubicBezTo>
                <a:cubicBezTo>
                  <a:pt x="5091557" y="2413"/>
                  <a:pt x="4848479" y="0"/>
                  <a:pt x="4515231" y="0"/>
                </a:cubicBezTo>
                <a:close/>
              </a:path>
            </a:pathLst>
          </a:custGeom>
          <a:blipFill rotWithShape="1">
            <a:blip r:embed="rId3">
              <a:alphaModFix/>
            </a:blip>
            <a:stretch>
              <a:fillRect b="4" l="-6885" r="-7773" t="-2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1903575" y="3550550"/>
            <a:ext cx="334181" cy="373299"/>
          </a:xfrm>
          <a:custGeom>
            <a:rect b="b" l="l" r="r" t="t"/>
            <a:pathLst>
              <a:path extrusionOk="0" h="811520" w="738521">
                <a:moveTo>
                  <a:pt x="0" y="0"/>
                </a:moveTo>
                <a:lnTo>
                  <a:pt x="738521" y="0"/>
                </a:lnTo>
                <a:lnTo>
                  <a:pt x="738521" y="811521"/>
                </a:lnTo>
                <a:lnTo>
                  <a:pt x="0" y="811521"/>
                </a:lnTo>
                <a:lnTo>
                  <a:pt x="0" y="0"/>
                </a:lnTo>
                <a:close/>
              </a:path>
            </a:pathLst>
          </a:custGeom>
          <a:blipFill rotWithShape="1">
            <a:blip r:embed="rId4">
              <a:alphaModFix/>
            </a:blip>
            <a:stretch>
              <a:fillRect b="0" l="0" r="0" t="0"/>
            </a:stretch>
          </a:blipFill>
          <a:ln>
            <a:noFill/>
          </a:ln>
        </p:spPr>
      </p:sp>
      <p:sp>
        <p:nvSpPr>
          <p:cNvPr id="69" name="Google Shape;69;p13"/>
          <p:cNvSpPr txBox="1"/>
          <p:nvPr/>
        </p:nvSpPr>
        <p:spPr>
          <a:xfrm>
            <a:off x="2237747" y="2240092"/>
            <a:ext cx="4400400" cy="66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4310" u="none" cap="none" strike="noStrike">
                <a:solidFill>
                  <a:srgbClr val="EF4823"/>
                </a:solidFill>
                <a:latin typeface="Open Sans"/>
                <a:ea typeface="Open Sans"/>
                <a:cs typeface="Open Sans"/>
                <a:sym typeface="Open Sans"/>
              </a:rPr>
              <a:t>Living on Mars</a:t>
            </a:r>
            <a:endParaRPr/>
          </a:p>
        </p:txBody>
      </p:sp>
      <p:sp>
        <p:nvSpPr>
          <p:cNvPr id="70" name="Google Shape;70;p13"/>
          <p:cNvSpPr txBox="1"/>
          <p:nvPr/>
        </p:nvSpPr>
        <p:spPr>
          <a:xfrm>
            <a:off x="7175112" y="4817686"/>
            <a:ext cx="1443900" cy="88800"/>
          </a:xfrm>
          <a:prstGeom prst="rect">
            <a:avLst/>
          </a:prstGeom>
          <a:noFill/>
          <a:ln>
            <a:noFill/>
          </a:ln>
        </p:spPr>
        <p:txBody>
          <a:bodyPr anchorCtr="0" anchor="t" bIns="0" lIns="0" spcFirstLastPara="1" rIns="0" wrap="square" tIns="0">
            <a:spAutoFit/>
          </a:bodyPr>
          <a:lstStyle/>
          <a:p>
            <a:pPr indent="0" lvl="0" marL="0" marR="0" rtl="0" algn="l">
              <a:lnSpc>
                <a:spcPct val="139909"/>
              </a:lnSpc>
              <a:spcBef>
                <a:spcPts val="0"/>
              </a:spcBef>
              <a:spcAft>
                <a:spcPts val="0"/>
              </a:spcAft>
              <a:buNone/>
            </a:pPr>
            <a:r>
              <a:rPr b="0" i="0" lang="en" sz="1100" u="none" cap="none" strike="noStrike">
                <a:solidFill>
                  <a:srgbClr val="EF4723"/>
                </a:solidFill>
                <a:latin typeface="Open Sans"/>
                <a:ea typeface="Open Sans"/>
                <a:cs typeface="Open Sans"/>
                <a:sym typeface="Open Sans"/>
              </a:rPr>
              <a:t>www.HotScience.tv</a:t>
            </a:r>
            <a:endParaRPr/>
          </a:p>
        </p:txBody>
      </p:sp>
      <p:sp>
        <p:nvSpPr>
          <p:cNvPr id="71" name="Google Shape;71;p13"/>
          <p:cNvSpPr txBox="1"/>
          <p:nvPr/>
        </p:nvSpPr>
        <p:spPr>
          <a:xfrm>
            <a:off x="6348821" y="4196365"/>
            <a:ext cx="2193600" cy="621300"/>
          </a:xfrm>
          <a:prstGeom prst="rect">
            <a:avLst/>
          </a:prstGeom>
          <a:noFill/>
          <a:ln>
            <a:noFill/>
          </a:ln>
        </p:spPr>
        <p:txBody>
          <a:bodyPr anchorCtr="0" anchor="t" bIns="0" lIns="0" spcFirstLastPara="1" rIns="0" wrap="square" tIns="0">
            <a:spAutoFit/>
          </a:bodyPr>
          <a:lstStyle/>
          <a:p>
            <a:pPr indent="0" lvl="0" marL="0" marR="0" rtl="0" algn="l">
              <a:lnSpc>
                <a:spcPct val="84399"/>
              </a:lnSpc>
              <a:spcBef>
                <a:spcPts val="0"/>
              </a:spcBef>
              <a:spcAft>
                <a:spcPts val="0"/>
              </a:spcAft>
              <a:buNone/>
            </a:pPr>
            <a:r>
              <a:rPr b="1" i="0" lang="en" sz="2391" u="none" cap="none" strike="noStrike">
                <a:solidFill>
                  <a:srgbClr val="EF4823"/>
                </a:solidFill>
                <a:latin typeface="Open Sans"/>
                <a:ea typeface="Open Sans"/>
                <a:cs typeface="Open Sans"/>
                <a:sym typeface="Open Sans"/>
              </a:rPr>
              <a:t>Hot </a:t>
            </a:r>
            <a:r>
              <a:rPr b="0" i="0" lang="en" sz="2391" u="none" cap="none" strike="noStrike">
                <a:solidFill>
                  <a:srgbClr val="EF4823"/>
                </a:solidFill>
                <a:latin typeface="Open Sans"/>
                <a:ea typeface="Open Sans"/>
                <a:cs typeface="Open Sans"/>
                <a:sym typeface="Open Sans"/>
              </a:rPr>
              <a:t>Science </a:t>
            </a:r>
            <a:r>
              <a:rPr b="1" i="0" lang="en" sz="2391" u="none" cap="none" strike="noStrike">
                <a:solidFill>
                  <a:srgbClr val="EF4823"/>
                </a:solidFill>
                <a:latin typeface="Open Sans"/>
                <a:ea typeface="Open Sans"/>
                <a:cs typeface="Open Sans"/>
                <a:sym typeface="Open Sans"/>
              </a:rPr>
              <a:t>Cool</a:t>
            </a:r>
            <a:r>
              <a:rPr b="0" i="0" lang="en" sz="2391" u="none" cap="none" strike="noStrike">
                <a:solidFill>
                  <a:srgbClr val="EF4823"/>
                </a:solidFill>
                <a:latin typeface="Open Sans"/>
                <a:ea typeface="Open Sans"/>
                <a:cs typeface="Open Sans"/>
                <a:sym typeface="Open Sans"/>
              </a:rPr>
              <a:t> Activities</a:t>
            </a:r>
            <a:endParaRPr/>
          </a:p>
        </p:txBody>
      </p:sp>
      <p:sp>
        <p:nvSpPr>
          <p:cNvPr id="72" name="Google Shape;72;p13"/>
          <p:cNvSpPr txBox="1"/>
          <p:nvPr/>
        </p:nvSpPr>
        <p:spPr>
          <a:xfrm>
            <a:off x="5474075" y="448950"/>
            <a:ext cx="3320400" cy="1717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 sz="6200" u="none" cap="none" strike="noStrike">
                <a:solidFill>
                  <a:srgbClr val="EF4723"/>
                </a:solidFill>
                <a:latin typeface="Open Sans"/>
                <a:ea typeface="Open Sans"/>
                <a:cs typeface="Open Sans"/>
                <a:sym typeface="Open Sans"/>
              </a:rPr>
              <a:t>Hot</a:t>
            </a:r>
            <a:endParaRPr sz="6200"/>
          </a:p>
          <a:p>
            <a:pPr indent="0" lvl="0" marL="0" marR="0" rtl="0" algn="l">
              <a:lnSpc>
                <a:spcPct val="90000"/>
              </a:lnSpc>
              <a:spcBef>
                <a:spcPts val="0"/>
              </a:spcBef>
              <a:spcAft>
                <a:spcPts val="0"/>
              </a:spcAft>
              <a:buNone/>
            </a:pPr>
            <a:r>
              <a:rPr b="0" i="0" lang="en" sz="6200" u="none" cap="none" strike="noStrike">
                <a:solidFill>
                  <a:srgbClr val="EF4723"/>
                </a:solidFill>
                <a:latin typeface="Open Sans"/>
                <a:ea typeface="Open Sans"/>
                <a:cs typeface="Open Sans"/>
                <a:sym typeface="Open Sans"/>
              </a:rPr>
              <a:t>Science</a:t>
            </a:r>
            <a:endParaRPr sz="6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nvSpPr>
        <p:spPr>
          <a:xfrm>
            <a:off x="259450" y="873800"/>
            <a:ext cx="30621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500">
                <a:solidFill>
                  <a:srgbClr val="EF4723"/>
                </a:solidFill>
                <a:latin typeface="Open Sans"/>
                <a:ea typeface="Open Sans"/>
                <a:cs typeface="Open Sans"/>
                <a:sym typeface="Open Sans"/>
              </a:rPr>
              <a:t>Bonus</a:t>
            </a:r>
            <a:endParaRPr b="1" sz="4500">
              <a:solidFill>
                <a:srgbClr val="EF472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4500">
                <a:solidFill>
                  <a:srgbClr val="EF4723"/>
                </a:solidFill>
                <a:latin typeface="Open Sans"/>
                <a:ea typeface="Open Sans"/>
                <a:cs typeface="Open Sans"/>
                <a:sym typeface="Open Sans"/>
              </a:rPr>
              <a:t>Question</a:t>
            </a:r>
            <a:r>
              <a:rPr b="1" i="0" lang="en" sz="4500" u="none" cap="none" strike="noStrike">
                <a:solidFill>
                  <a:srgbClr val="EF4723"/>
                </a:solidFill>
                <a:latin typeface="Open Sans"/>
                <a:ea typeface="Open Sans"/>
                <a:cs typeface="Open Sans"/>
                <a:sym typeface="Open Sans"/>
              </a:rPr>
              <a:t> </a:t>
            </a:r>
            <a:endParaRPr sz="4500"/>
          </a:p>
        </p:txBody>
      </p:sp>
      <p:sp>
        <p:nvSpPr>
          <p:cNvPr id="173" name="Google Shape;173;p22"/>
          <p:cNvSpPr txBox="1"/>
          <p:nvPr/>
        </p:nvSpPr>
        <p:spPr>
          <a:xfrm>
            <a:off x="2426872" y="2509521"/>
            <a:ext cx="64200" cy="24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74" name="Google Shape;174;p22"/>
          <p:cNvSpPr txBox="1"/>
          <p:nvPr/>
        </p:nvSpPr>
        <p:spPr>
          <a:xfrm>
            <a:off x="2426872" y="3859251"/>
            <a:ext cx="64200" cy="24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75" name="Google Shape;175;p22"/>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7</a:t>
            </a:r>
            <a:endParaRPr sz="5000"/>
          </a:p>
        </p:txBody>
      </p:sp>
      <p:sp>
        <p:nvSpPr>
          <p:cNvPr id="176" name="Google Shape;176;p22"/>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77" name="Google Shape;177;p22"/>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78" name="Google Shape;178;p22"/>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
        <p:nvSpPr>
          <p:cNvPr id="179" name="Google Shape;179;p22"/>
          <p:cNvSpPr txBox="1"/>
          <p:nvPr/>
        </p:nvSpPr>
        <p:spPr>
          <a:xfrm>
            <a:off x="3328675" y="1485750"/>
            <a:ext cx="4908900" cy="10860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Clr>
                <a:schemeClr val="dk1"/>
              </a:buClr>
              <a:buFont typeface="Arial"/>
              <a:buNone/>
            </a:pPr>
            <a:r>
              <a:rPr b="1" lang="en" sz="1600">
                <a:solidFill>
                  <a:srgbClr val="090F10"/>
                </a:solidFill>
                <a:latin typeface="Open Sans"/>
                <a:ea typeface="Open Sans"/>
                <a:cs typeface="Open Sans"/>
                <a:sym typeface="Open Sans"/>
              </a:rPr>
              <a:t>What kind of specialists would you need on your field team for your journey to and on Mars? </a:t>
            </a:r>
            <a:endParaRPr b="1" sz="1600">
              <a:solidFill>
                <a:srgbClr val="090F10"/>
              </a:solidFill>
              <a:latin typeface="Open Sans"/>
              <a:ea typeface="Open Sans"/>
              <a:cs typeface="Open Sans"/>
              <a:sym typeface="Open Sans"/>
            </a:endParaRPr>
          </a:p>
          <a:p>
            <a:pPr indent="0" lvl="0" marL="0" rtl="0" algn="ctr">
              <a:lnSpc>
                <a:spcPct val="120000"/>
              </a:lnSpc>
              <a:spcBef>
                <a:spcPts val="0"/>
              </a:spcBef>
              <a:spcAft>
                <a:spcPts val="0"/>
              </a:spcAft>
              <a:buClr>
                <a:schemeClr val="dk1"/>
              </a:buClr>
              <a:buFont typeface="Arial"/>
              <a:buNone/>
            </a:pPr>
            <a:r>
              <a:t/>
            </a:r>
            <a:endParaRPr sz="1600">
              <a:solidFill>
                <a:srgbClr val="090F10"/>
              </a:solidFill>
              <a:latin typeface="Open Sans"/>
              <a:ea typeface="Open Sans"/>
              <a:cs typeface="Open Sans"/>
              <a:sym typeface="Open Sans"/>
            </a:endParaRPr>
          </a:p>
          <a:p>
            <a:pPr indent="0" lvl="0" marL="0" rtl="0" algn="ctr">
              <a:lnSpc>
                <a:spcPct val="120000"/>
              </a:lnSpc>
              <a:spcBef>
                <a:spcPts val="0"/>
              </a:spcBef>
              <a:spcAft>
                <a:spcPts val="0"/>
              </a:spcAft>
              <a:buClr>
                <a:schemeClr val="dk1"/>
              </a:buClr>
              <a:buFont typeface="Arial"/>
              <a:buNone/>
            </a:pPr>
            <a:r>
              <a:rPr lang="en" sz="1600">
                <a:solidFill>
                  <a:srgbClr val="090F10"/>
                </a:solidFill>
                <a:latin typeface="Open Sans"/>
                <a:ea typeface="Open Sans"/>
                <a:cs typeface="Open Sans"/>
                <a:sym typeface="Open Sans"/>
              </a:rPr>
              <a:t>Remember: you and your team have to make a </a:t>
            </a:r>
            <a:r>
              <a:rPr lang="en" sz="1600">
                <a:solidFill>
                  <a:srgbClr val="090F10"/>
                </a:solidFill>
                <a:latin typeface="Open Sans"/>
                <a:ea typeface="Open Sans"/>
                <a:cs typeface="Open Sans"/>
                <a:sym typeface="Open Sans"/>
              </a:rPr>
              <a:t>functional</a:t>
            </a:r>
            <a:r>
              <a:rPr lang="en" sz="1600">
                <a:solidFill>
                  <a:srgbClr val="090F10"/>
                </a:solidFill>
                <a:latin typeface="Open Sans"/>
                <a:ea typeface="Open Sans"/>
                <a:cs typeface="Open Sans"/>
                <a:sym typeface="Open Sans"/>
              </a:rPr>
              <a:t> survival team! </a:t>
            </a:r>
            <a:endParaRPr sz="1600">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nvSpPr>
        <p:spPr>
          <a:xfrm>
            <a:off x="241750" y="795125"/>
            <a:ext cx="3468000" cy="141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600">
                <a:solidFill>
                  <a:srgbClr val="EF4723"/>
                </a:solidFill>
                <a:latin typeface="Open Sans"/>
                <a:ea typeface="Open Sans"/>
                <a:cs typeface="Open Sans"/>
                <a:sym typeface="Open Sans"/>
              </a:rPr>
              <a:t>Hot Science</a:t>
            </a:r>
            <a:r>
              <a:rPr b="1" i="0" lang="en" sz="4600" u="none" cap="none" strike="noStrike">
                <a:solidFill>
                  <a:srgbClr val="EF4723"/>
                </a:solidFill>
                <a:latin typeface="Open Sans"/>
                <a:ea typeface="Open Sans"/>
                <a:cs typeface="Open Sans"/>
                <a:sym typeface="Open Sans"/>
              </a:rPr>
              <a:t> </a:t>
            </a:r>
            <a:r>
              <a:rPr lang="en" sz="4600">
                <a:solidFill>
                  <a:srgbClr val="EF4723"/>
                </a:solidFill>
                <a:latin typeface="Open Sans"/>
                <a:ea typeface="Open Sans"/>
                <a:cs typeface="Open Sans"/>
                <a:sym typeface="Open Sans"/>
              </a:rPr>
              <a:t>Guides</a:t>
            </a:r>
            <a:endParaRPr sz="4600"/>
          </a:p>
        </p:txBody>
      </p:sp>
      <p:sp>
        <p:nvSpPr>
          <p:cNvPr id="78" name="Google Shape;78;p14"/>
          <p:cNvSpPr/>
          <p:nvPr/>
        </p:nvSpPr>
        <p:spPr>
          <a:xfrm>
            <a:off x="1361100" y="53948"/>
            <a:ext cx="43529" cy="844207"/>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79" name="Google Shape;79;p14"/>
          <p:cNvSpPr/>
          <p:nvPr/>
        </p:nvSpPr>
        <p:spPr>
          <a:xfrm>
            <a:off x="1361100" y="2211125"/>
            <a:ext cx="43529" cy="2709397"/>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80" name="Google Shape;80;p14"/>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
        <p:nvSpPr>
          <p:cNvPr id="81" name="Google Shape;81;p14"/>
          <p:cNvSpPr txBox="1"/>
          <p:nvPr/>
        </p:nvSpPr>
        <p:spPr>
          <a:xfrm>
            <a:off x="3400400" y="1566125"/>
            <a:ext cx="4873500" cy="2756400"/>
          </a:xfrm>
          <a:prstGeom prst="rect">
            <a:avLst/>
          </a:prstGeom>
          <a:noFill/>
          <a:ln>
            <a:noFill/>
          </a:ln>
        </p:spPr>
        <p:txBody>
          <a:bodyPr anchorCtr="0" anchor="t" bIns="0" lIns="0" spcFirstLastPara="1" rIns="0" wrap="square" tIns="0">
            <a:spAutoFit/>
          </a:bodyPr>
          <a:lstStyle/>
          <a:p>
            <a:pPr indent="0" lvl="0" marL="0" rtl="0" algn="ctr">
              <a:lnSpc>
                <a:spcPct val="139966"/>
              </a:lnSpc>
              <a:spcBef>
                <a:spcPts val="0"/>
              </a:spcBef>
              <a:spcAft>
                <a:spcPts val="0"/>
              </a:spcAft>
              <a:buClr>
                <a:schemeClr val="dk1"/>
              </a:buClr>
              <a:buFont typeface="Arial"/>
              <a:buNone/>
            </a:pPr>
            <a:r>
              <a:rPr b="1" lang="en" sz="2000">
                <a:solidFill>
                  <a:srgbClr val="EF4723"/>
                </a:solidFill>
                <a:latin typeface="Open Sans"/>
                <a:ea typeface="Open Sans"/>
                <a:cs typeface="Open Sans"/>
                <a:sym typeface="Open Sans"/>
              </a:rPr>
              <a:t>How to Use </a:t>
            </a:r>
            <a:endParaRPr b="1" sz="2000">
              <a:solidFill>
                <a:srgbClr val="EF4723"/>
              </a:solidFill>
              <a:latin typeface="Open Sans"/>
              <a:ea typeface="Open Sans"/>
              <a:cs typeface="Open Sans"/>
              <a:sym typeface="Open Sans"/>
            </a:endParaRPr>
          </a:p>
          <a:p>
            <a:pPr indent="0" lvl="0" marL="0" rtl="0" algn="ctr">
              <a:lnSpc>
                <a:spcPct val="139966"/>
              </a:lnSpc>
              <a:spcBef>
                <a:spcPts val="0"/>
              </a:spcBef>
              <a:spcAft>
                <a:spcPts val="0"/>
              </a:spcAft>
              <a:buClr>
                <a:schemeClr val="dk1"/>
              </a:buClr>
              <a:buFont typeface="Arial"/>
              <a:buNone/>
            </a:pPr>
            <a:r>
              <a:t/>
            </a:r>
            <a:endParaRPr b="1" sz="500">
              <a:solidFill>
                <a:srgbClr val="EF4723"/>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Font typeface="Arial"/>
              <a:buNone/>
            </a:pPr>
            <a:r>
              <a:rPr b="1" lang="en" sz="1499">
                <a:solidFill>
                  <a:srgbClr val="090F10"/>
                </a:solidFill>
                <a:latin typeface="Open Sans"/>
                <a:ea typeface="Open Sans"/>
                <a:cs typeface="Open Sans"/>
                <a:sym typeface="Open Sans"/>
              </a:rPr>
              <a:t>Presentation: </a:t>
            </a:r>
            <a:r>
              <a:rPr lang="en" sz="1499">
                <a:solidFill>
                  <a:srgbClr val="090F10"/>
                </a:solidFill>
                <a:latin typeface="Open Sans"/>
                <a:ea typeface="Open Sans"/>
                <a:cs typeface="Open Sans"/>
                <a:sym typeface="Open Sans"/>
              </a:rPr>
              <a:t>Share via projector screen or have available to students on individual devices</a:t>
            </a:r>
            <a:endParaRPr sz="1499">
              <a:solidFill>
                <a:srgbClr val="090F10"/>
              </a:solidFill>
              <a:latin typeface="Open Sans"/>
              <a:ea typeface="Open Sans"/>
              <a:cs typeface="Open Sans"/>
              <a:sym typeface="Open Sans"/>
            </a:endParaRPr>
          </a:p>
          <a:p>
            <a:pPr indent="-323786" lvl="0" marL="457200" rtl="0" algn="l">
              <a:lnSpc>
                <a:spcPct val="150000"/>
              </a:lnSpc>
              <a:spcBef>
                <a:spcPts val="1000"/>
              </a:spcBef>
              <a:spcAft>
                <a:spcPts val="0"/>
              </a:spcAft>
              <a:buClr>
                <a:srgbClr val="090F10"/>
              </a:buClr>
              <a:buSzPts val="1499"/>
              <a:buFont typeface="Open Sans"/>
              <a:buChar char="-"/>
            </a:pPr>
            <a:r>
              <a:rPr lang="en" sz="1499">
                <a:solidFill>
                  <a:srgbClr val="090F10"/>
                </a:solidFill>
                <a:latin typeface="Open Sans"/>
                <a:ea typeface="Open Sans"/>
                <a:cs typeface="Open Sans"/>
                <a:sym typeface="Open Sans"/>
              </a:rPr>
              <a:t>Reference speaker notes for answer key/ brainstorming suggestions</a:t>
            </a:r>
            <a:endParaRPr sz="1499">
              <a:solidFill>
                <a:srgbClr val="090F10"/>
              </a:solidFill>
              <a:latin typeface="Open Sans"/>
              <a:ea typeface="Open Sans"/>
              <a:cs typeface="Open Sans"/>
              <a:sym typeface="Open Sans"/>
            </a:endParaRPr>
          </a:p>
          <a:p>
            <a:pPr indent="0" lvl="0" marL="0" rtl="0" algn="l">
              <a:lnSpc>
                <a:spcPct val="150000"/>
              </a:lnSpc>
              <a:spcBef>
                <a:spcPts val="1000"/>
              </a:spcBef>
              <a:spcAft>
                <a:spcPts val="1000"/>
              </a:spcAft>
              <a:buClr>
                <a:schemeClr val="dk1"/>
              </a:buClr>
              <a:buFont typeface="Arial"/>
              <a:buNone/>
            </a:pPr>
            <a:r>
              <a:rPr b="1" lang="en" sz="1499">
                <a:solidFill>
                  <a:srgbClr val="090F10"/>
                </a:solidFill>
                <a:latin typeface="Open Sans"/>
                <a:ea typeface="Open Sans"/>
                <a:cs typeface="Open Sans"/>
                <a:sym typeface="Open Sans"/>
              </a:rPr>
              <a:t>Worksheet Print-Out: </a:t>
            </a:r>
            <a:r>
              <a:rPr lang="en" sz="1499">
                <a:solidFill>
                  <a:srgbClr val="090F10"/>
                </a:solidFill>
                <a:latin typeface="Open Sans"/>
                <a:ea typeface="Open Sans"/>
                <a:cs typeface="Open Sans"/>
                <a:sym typeface="Open Sans"/>
              </a:rPr>
              <a:t>Print a packet for each student to follow along with this presentation</a:t>
            </a:r>
            <a:endParaRPr sz="1499">
              <a:solidFill>
                <a:srgbClr val="090F1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230422" y="706650"/>
            <a:ext cx="3220200" cy="141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600" u="none" cap="none" strike="noStrike">
                <a:solidFill>
                  <a:srgbClr val="EF4723"/>
                </a:solidFill>
                <a:latin typeface="Open Sans"/>
                <a:ea typeface="Open Sans"/>
                <a:cs typeface="Open Sans"/>
                <a:sym typeface="Open Sans"/>
              </a:rPr>
              <a:t>Learning </a:t>
            </a:r>
            <a:endParaRPr b="1" i="0" sz="4600" u="none" cap="none" strike="noStrike">
              <a:solidFill>
                <a:srgbClr val="EF4723"/>
              </a:solidFill>
              <a:latin typeface="Open Sans"/>
              <a:ea typeface="Open Sans"/>
              <a:cs typeface="Open Sans"/>
              <a:sym typeface="Open Sans"/>
            </a:endParaRPr>
          </a:p>
          <a:p>
            <a:pPr indent="0" lvl="0" marL="0" marR="0" rtl="0" algn="l">
              <a:lnSpc>
                <a:spcPct val="100000"/>
              </a:lnSpc>
              <a:spcBef>
                <a:spcPts val="0"/>
              </a:spcBef>
              <a:spcAft>
                <a:spcPts val="0"/>
              </a:spcAft>
              <a:buNone/>
            </a:pPr>
            <a:r>
              <a:rPr i="0" lang="en" sz="4600" u="none" cap="none" strike="noStrike">
                <a:solidFill>
                  <a:srgbClr val="EF4723"/>
                </a:solidFill>
                <a:latin typeface="Open Sans"/>
                <a:ea typeface="Open Sans"/>
                <a:cs typeface="Open Sans"/>
                <a:sym typeface="Open Sans"/>
              </a:rPr>
              <a:t>Objectives</a:t>
            </a:r>
            <a:endParaRPr sz="4600">
              <a:solidFill>
                <a:srgbClr val="EF4723"/>
              </a:solidFill>
              <a:latin typeface="Open Sans"/>
              <a:ea typeface="Open Sans"/>
              <a:cs typeface="Open Sans"/>
              <a:sym typeface="Open Sans"/>
            </a:endParaRPr>
          </a:p>
        </p:txBody>
      </p:sp>
      <p:sp>
        <p:nvSpPr>
          <p:cNvPr id="87" name="Google Shape;87;p15"/>
          <p:cNvSpPr txBox="1"/>
          <p:nvPr/>
        </p:nvSpPr>
        <p:spPr>
          <a:xfrm>
            <a:off x="3392750" y="1015000"/>
            <a:ext cx="5376300" cy="2716200"/>
          </a:xfrm>
          <a:prstGeom prst="rect">
            <a:avLst/>
          </a:prstGeom>
          <a:noFill/>
          <a:ln>
            <a:noFill/>
          </a:ln>
        </p:spPr>
        <p:txBody>
          <a:bodyPr anchorCtr="0" anchor="t" bIns="0" lIns="0" spcFirstLastPara="1" rIns="0" wrap="square" tIns="0">
            <a:spAutoFit/>
          </a:bodyPr>
          <a:lstStyle/>
          <a:p>
            <a:pPr indent="-179071" lvl="1" marL="345441" marR="0" rtl="0" algn="l">
              <a:lnSpc>
                <a:spcPct val="140000"/>
              </a:lnSpc>
              <a:spcBef>
                <a:spcPts val="0"/>
              </a:spcBef>
              <a:spcAft>
                <a:spcPts val="0"/>
              </a:spcAft>
              <a:buClr>
                <a:srgbClr val="131212"/>
              </a:buClr>
              <a:buSzPts val="1700"/>
              <a:buFont typeface="Open Sans"/>
              <a:buAutoNum type="arabicPeriod"/>
            </a:pPr>
            <a:r>
              <a:rPr lang="en" sz="1700">
                <a:solidFill>
                  <a:srgbClr val="131212"/>
                </a:solidFill>
                <a:latin typeface="Open Sans"/>
                <a:ea typeface="Open Sans"/>
                <a:cs typeface="Open Sans"/>
                <a:sym typeface="Open Sans"/>
              </a:rPr>
              <a:t>Use scientific practices to plan and conduct the experiment and design solutions to problems.</a:t>
            </a:r>
            <a:endParaRPr sz="1500">
              <a:latin typeface="Open Sans"/>
              <a:ea typeface="Open Sans"/>
              <a:cs typeface="Open Sans"/>
              <a:sym typeface="Open Sans"/>
            </a:endParaRPr>
          </a:p>
          <a:p>
            <a:pPr indent="-179071" lvl="1" marL="345441" marR="0" rtl="0" algn="l">
              <a:lnSpc>
                <a:spcPct val="140000"/>
              </a:lnSpc>
              <a:spcBef>
                <a:spcPts val="1000"/>
              </a:spcBef>
              <a:spcAft>
                <a:spcPts val="0"/>
              </a:spcAft>
              <a:buClr>
                <a:srgbClr val="131212"/>
              </a:buClr>
              <a:buSzPts val="1700"/>
              <a:buFont typeface="Open Sans"/>
              <a:buAutoNum type="arabicPeriod"/>
            </a:pPr>
            <a:r>
              <a:rPr lang="en" sz="1700">
                <a:solidFill>
                  <a:srgbClr val="131212"/>
                </a:solidFill>
                <a:latin typeface="Open Sans"/>
                <a:ea typeface="Open Sans"/>
                <a:cs typeface="Open Sans"/>
                <a:sym typeface="Open Sans"/>
              </a:rPr>
              <a:t>Calculate item volumes to u</a:t>
            </a:r>
            <a:r>
              <a:rPr lang="en" sz="1700">
                <a:solidFill>
                  <a:srgbClr val="131212"/>
                </a:solidFill>
                <a:latin typeface="Open Sans"/>
                <a:ea typeface="Open Sans"/>
                <a:cs typeface="Open Sans"/>
                <a:sym typeface="Open Sans"/>
              </a:rPr>
              <a:t>nderstand</a:t>
            </a:r>
            <a:r>
              <a:rPr lang="en" sz="1700">
                <a:solidFill>
                  <a:srgbClr val="131212"/>
                </a:solidFill>
                <a:latin typeface="Open Sans"/>
                <a:ea typeface="Open Sans"/>
                <a:cs typeface="Open Sans"/>
                <a:sym typeface="Open Sans"/>
              </a:rPr>
              <a:t> how to efficiently pack and compromise among their team.</a:t>
            </a:r>
            <a:endParaRPr sz="1500">
              <a:latin typeface="Open Sans"/>
              <a:ea typeface="Open Sans"/>
              <a:cs typeface="Open Sans"/>
              <a:sym typeface="Open Sans"/>
            </a:endParaRPr>
          </a:p>
          <a:p>
            <a:pPr indent="-179071" lvl="1" marL="345441" marR="0" rtl="0" algn="l">
              <a:lnSpc>
                <a:spcPct val="140000"/>
              </a:lnSpc>
              <a:spcBef>
                <a:spcPts val="1000"/>
              </a:spcBef>
              <a:spcAft>
                <a:spcPts val="1000"/>
              </a:spcAft>
              <a:buClr>
                <a:srgbClr val="131212"/>
              </a:buClr>
              <a:buSzPts val="1700"/>
              <a:buFont typeface="Open Sans"/>
              <a:buAutoNum type="arabicPeriod"/>
            </a:pPr>
            <a:r>
              <a:rPr i="0" lang="en" sz="1700" u="none" cap="none" strike="noStrike">
                <a:solidFill>
                  <a:srgbClr val="131212"/>
                </a:solidFill>
                <a:latin typeface="Open Sans"/>
                <a:ea typeface="Open Sans"/>
                <a:cs typeface="Open Sans"/>
                <a:sym typeface="Open Sans"/>
              </a:rPr>
              <a:t> </a:t>
            </a:r>
            <a:r>
              <a:rPr lang="en" sz="1700">
                <a:solidFill>
                  <a:srgbClr val="131212"/>
                </a:solidFill>
                <a:latin typeface="Open Sans"/>
                <a:ea typeface="Open Sans"/>
                <a:cs typeface="Open Sans"/>
                <a:sym typeface="Open Sans"/>
              </a:rPr>
              <a:t>Discover the impact of Mars’ climate and conditions in relation to the items packed.</a:t>
            </a:r>
            <a:endParaRPr i="0" sz="1700" u="none" cap="none" strike="noStrike">
              <a:solidFill>
                <a:srgbClr val="131212"/>
              </a:solidFill>
              <a:latin typeface="Open Sans"/>
              <a:ea typeface="Open Sans"/>
              <a:cs typeface="Open Sans"/>
              <a:sym typeface="Open Sans"/>
            </a:endParaRPr>
          </a:p>
        </p:txBody>
      </p:sp>
      <p:sp>
        <p:nvSpPr>
          <p:cNvPr id="88" name="Google Shape;88;p15"/>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 sz="5000" u="none" cap="none" strike="noStrike">
                <a:solidFill>
                  <a:srgbClr val="EF4823"/>
                </a:solidFill>
                <a:latin typeface="Open Sans"/>
                <a:ea typeface="Open Sans"/>
                <a:cs typeface="Open Sans"/>
                <a:sym typeface="Open Sans"/>
              </a:rPr>
              <a:t>1</a:t>
            </a:r>
            <a:endParaRPr sz="5000">
              <a:solidFill>
                <a:srgbClr val="EF4823"/>
              </a:solidFill>
            </a:endParaRPr>
          </a:p>
        </p:txBody>
      </p:sp>
      <p:sp>
        <p:nvSpPr>
          <p:cNvPr id="89" name="Google Shape;89;p15"/>
          <p:cNvSpPr/>
          <p:nvPr/>
        </p:nvSpPr>
        <p:spPr>
          <a:xfrm>
            <a:off x="1361100" y="-98452"/>
            <a:ext cx="43529" cy="844207"/>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90" name="Google Shape;90;p15"/>
          <p:cNvSpPr/>
          <p:nvPr/>
        </p:nvSpPr>
        <p:spPr>
          <a:xfrm>
            <a:off x="1361100" y="2211125"/>
            <a:ext cx="43529" cy="1995702"/>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91" name="Google Shape;91;p15"/>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1</a:t>
            </a:r>
            <a:endParaRPr sz="5000"/>
          </a:p>
        </p:txBody>
      </p:sp>
      <p:sp>
        <p:nvSpPr>
          <p:cNvPr id="97" name="Google Shape;97;p16"/>
          <p:cNvSpPr txBox="1"/>
          <p:nvPr/>
        </p:nvSpPr>
        <p:spPr>
          <a:xfrm>
            <a:off x="241750" y="795113"/>
            <a:ext cx="2514900" cy="141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600">
                <a:solidFill>
                  <a:srgbClr val="EF4723"/>
                </a:solidFill>
                <a:latin typeface="Open Sans"/>
                <a:ea typeface="Open Sans"/>
                <a:cs typeface="Open Sans"/>
                <a:sym typeface="Open Sans"/>
              </a:rPr>
              <a:t>Living</a:t>
            </a:r>
            <a:r>
              <a:rPr b="1" i="0" lang="en" sz="4600" u="none" cap="none" strike="noStrike">
                <a:solidFill>
                  <a:srgbClr val="EF4723"/>
                </a:solidFill>
                <a:latin typeface="Open Sans"/>
                <a:ea typeface="Open Sans"/>
                <a:cs typeface="Open Sans"/>
                <a:sym typeface="Open Sans"/>
              </a:rPr>
              <a:t> </a:t>
            </a:r>
            <a:r>
              <a:rPr lang="en" sz="4600">
                <a:solidFill>
                  <a:srgbClr val="EF4723"/>
                </a:solidFill>
                <a:latin typeface="Open Sans"/>
                <a:ea typeface="Open Sans"/>
                <a:cs typeface="Open Sans"/>
                <a:sym typeface="Open Sans"/>
              </a:rPr>
              <a:t>On </a:t>
            </a:r>
            <a:r>
              <a:rPr b="0" i="0" lang="en" sz="4600" u="none" cap="none" strike="noStrike">
                <a:solidFill>
                  <a:srgbClr val="EF4723"/>
                </a:solidFill>
                <a:latin typeface="Open Sans"/>
                <a:ea typeface="Open Sans"/>
                <a:cs typeface="Open Sans"/>
                <a:sym typeface="Open Sans"/>
              </a:rPr>
              <a:t>Mars</a:t>
            </a:r>
            <a:endParaRPr sz="4600"/>
          </a:p>
        </p:txBody>
      </p:sp>
      <p:sp>
        <p:nvSpPr>
          <p:cNvPr id="98" name="Google Shape;98;p16"/>
          <p:cNvSpPr/>
          <p:nvPr/>
        </p:nvSpPr>
        <p:spPr>
          <a:xfrm>
            <a:off x="1361100" y="53948"/>
            <a:ext cx="43529" cy="844207"/>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99" name="Google Shape;99;p16"/>
          <p:cNvSpPr/>
          <p:nvPr/>
        </p:nvSpPr>
        <p:spPr>
          <a:xfrm>
            <a:off x="1361100" y="2211125"/>
            <a:ext cx="43529" cy="1995702"/>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00" name="Google Shape;100;p16"/>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pic>
        <p:nvPicPr>
          <p:cNvPr descr="Hot Science Episode 101 explores how humans may one day live on the red planet. Featured educator: Dr. Joseph Levy&#10;&#10;Download the educators' STEM lesson plan here: https://bit.ly/3LjL2mR&#10;&#10;Please visit www.HotScience.TV for more!&#10;&#10;About Dr. Joseph Levy&#10;Dr. Joe Levy is a geomorphologist and planetary scientist, with interests in sedimentary geology, surface processes, and geological/ecological interactions. He focuses on permafrost land systems around the world and around the solar system. &#10;&#10;About the HOT SCIENCE series&#10;HOT SCIENCE is a documentary series that makes science fun and relevant for everyone. Our mission is STEM education, which we believe will make the world a better place. The show celebrates the heroism of scientists and their research. Through vibrant animation and inspiring storytelling, the series also highlights wonders of the natural world.&#10;&#10;The show is made possible by the University of Texas at Austin. It is a creative partnership between the Environmental Science Institute (inside the Jackson School of Geosciences) and Matthew McConaughey’s film course, Script to Screen (inside the Moody College of Communication). The series would not be possible without the generous support of donors like you. Thank you.&#10;&#10;HOT SCIENCE is inspired by the nationally recognized lecture series HOT SCIENCE - COOL TALKS which has been a mainstay of the University of Texas at Austin for over 20 years. Organized and moderated by Dr. Jay Banner, these lecture / hands-on activity events are held six times per year." id="101" name="Google Shape;101;p16" title="Living On Mars">
            <a:hlinkClick r:id="rId3"/>
          </p:cNvPr>
          <p:cNvPicPr preferRelativeResize="0"/>
          <p:nvPr/>
        </p:nvPicPr>
        <p:blipFill>
          <a:blip r:embed="rId4">
            <a:alphaModFix/>
          </a:blip>
          <a:stretch>
            <a:fillRect/>
          </a:stretch>
        </p:blipFill>
        <p:spPr>
          <a:xfrm>
            <a:off x="2950412" y="965300"/>
            <a:ext cx="5711814" cy="32129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7131950" y="-427025"/>
            <a:ext cx="1881550" cy="2618725"/>
          </a:xfrm>
          <a:prstGeom prst="rect">
            <a:avLst/>
          </a:prstGeom>
          <a:noFill/>
          <a:ln>
            <a:noFill/>
          </a:ln>
        </p:spPr>
      </p:pic>
      <p:sp>
        <p:nvSpPr>
          <p:cNvPr id="107" name="Google Shape;107;p17"/>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2</a:t>
            </a:r>
            <a:endParaRPr sz="5000"/>
          </a:p>
        </p:txBody>
      </p:sp>
      <p:sp>
        <p:nvSpPr>
          <p:cNvPr id="108" name="Google Shape;108;p17"/>
          <p:cNvSpPr txBox="1"/>
          <p:nvPr/>
        </p:nvSpPr>
        <p:spPr>
          <a:xfrm>
            <a:off x="2770725" y="1838438"/>
            <a:ext cx="6006000" cy="2563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1499">
              <a:solidFill>
                <a:srgbClr val="090F10"/>
              </a:solidFill>
              <a:latin typeface="Open Sans"/>
              <a:ea typeface="Open Sans"/>
              <a:cs typeface="Open Sans"/>
              <a:sym typeface="Open Sans"/>
            </a:endParaRPr>
          </a:p>
          <a:p>
            <a:pPr indent="0" lvl="0" marL="0" marR="0" rtl="0" algn="l">
              <a:lnSpc>
                <a:spcPct val="150000"/>
              </a:lnSpc>
              <a:spcBef>
                <a:spcPts val="1000"/>
              </a:spcBef>
              <a:spcAft>
                <a:spcPts val="0"/>
              </a:spcAft>
              <a:buNone/>
            </a:pPr>
            <a:r>
              <a:t/>
            </a:r>
            <a:endParaRPr sz="1499">
              <a:solidFill>
                <a:srgbClr val="090F10"/>
              </a:solidFill>
              <a:latin typeface="Open Sans"/>
              <a:ea typeface="Open Sans"/>
              <a:cs typeface="Open Sans"/>
              <a:sym typeface="Open Sans"/>
            </a:endParaRPr>
          </a:p>
          <a:p>
            <a:pPr indent="0" lvl="0" marL="0" marR="0" rtl="0" algn="l">
              <a:lnSpc>
                <a:spcPct val="150000"/>
              </a:lnSpc>
              <a:spcBef>
                <a:spcPts val="1000"/>
              </a:spcBef>
              <a:spcAft>
                <a:spcPts val="1000"/>
              </a:spcAft>
              <a:buNone/>
            </a:pPr>
            <a:r>
              <a:rPr b="1" i="0" lang="en" sz="1499" u="none" cap="none" strike="noStrike">
                <a:solidFill>
                  <a:srgbClr val="090F10"/>
                </a:solidFill>
                <a:latin typeface="Open Sans"/>
                <a:ea typeface="Open Sans"/>
                <a:cs typeface="Open Sans"/>
                <a:sym typeface="Open Sans"/>
              </a:rPr>
              <a:t>You </a:t>
            </a:r>
            <a:r>
              <a:rPr b="1" lang="en" sz="1499">
                <a:solidFill>
                  <a:srgbClr val="090F10"/>
                </a:solidFill>
                <a:latin typeface="Open Sans"/>
                <a:ea typeface="Open Sans"/>
                <a:cs typeface="Open Sans"/>
                <a:sym typeface="Open Sans"/>
              </a:rPr>
              <a:t>and </a:t>
            </a:r>
            <a:r>
              <a:rPr b="1" i="0" lang="en" sz="1499" u="none" cap="none" strike="noStrike">
                <a:solidFill>
                  <a:srgbClr val="090F10"/>
                </a:solidFill>
                <a:latin typeface="Open Sans"/>
                <a:ea typeface="Open Sans"/>
                <a:cs typeface="Open Sans"/>
                <a:sym typeface="Open Sans"/>
              </a:rPr>
              <a:t>a few other astronauts </a:t>
            </a:r>
            <a:r>
              <a:rPr b="1" i="0" lang="en" sz="1499" u="none" cap="none" strike="noStrike">
                <a:solidFill>
                  <a:srgbClr val="090F10"/>
                </a:solidFill>
                <a:latin typeface="Open Sans"/>
                <a:ea typeface="Open Sans"/>
                <a:cs typeface="Open Sans"/>
                <a:sym typeface="Open Sans"/>
              </a:rPr>
              <a:t>have been chosen to be the first humans to set foot on Mars</a:t>
            </a:r>
            <a:r>
              <a:rPr b="1" lang="en" sz="1499">
                <a:solidFill>
                  <a:srgbClr val="090F10"/>
                </a:solidFill>
                <a:latin typeface="Open Sans"/>
                <a:ea typeface="Open Sans"/>
                <a:cs typeface="Open Sans"/>
                <a:sym typeface="Open Sans"/>
              </a:rPr>
              <a:t>!</a:t>
            </a:r>
            <a:r>
              <a:rPr b="1" i="0" lang="en" sz="1499" u="none" cap="none" strike="noStrike">
                <a:solidFill>
                  <a:srgbClr val="090F10"/>
                </a:solidFill>
                <a:latin typeface="Open Sans"/>
                <a:ea typeface="Open Sans"/>
                <a:cs typeface="Open Sans"/>
                <a:sym typeface="Open Sans"/>
              </a:rPr>
              <a:t> </a:t>
            </a:r>
            <a:r>
              <a:rPr i="0" lang="en" sz="1499" u="none" cap="none" strike="noStrike">
                <a:solidFill>
                  <a:srgbClr val="090F10"/>
                </a:solidFill>
                <a:latin typeface="Open Sans"/>
                <a:ea typeface="Open Sans"/>
                <a:cs typeface="Open Sans"/>
                <a:sym typeface="Open Sans"/>
              </a:rPr>
              <a:t>The trip </a:t>
            </a:r>
            <a:r>
              <a:rPr lang="en" sz="1499">
                <a:solidFill>
                  <a:srgbClr val="090F10"/>
                </a:solidFill>
                <a:latin typeface="Open Sans"/>
                <a:ea typeface="Open Sans"/>
                <a:cs typeface="Open Sans"/>
                <a:sym typeface="Open Sans"/>
              </a:rPr>
              <a:t>will take </a:t>
            </a:r>
            <a:r>
              <a:rPr i="0" lang="en" sz="1499" u="none" cap="none" strike="noStrike">
                <a:solidFill>
                  <a:srgbClr val="090F10"/>
                </a:solidFill>
                <a:latin typeface="Open Sans"/>
                <a:ea typeface="Open Sans"/>
                <a:cs typeface="Open Sans"/>
                <a:sym typeface="Open Sans"/>
              </a:rPr>
              <a:t>approximately </a:t>
            </a:r>
            <a:r>
              <a:rPr b="1" i="0" lang="en" sz="1499" u="none" cap="none" strike="noStrike">
                <a:solidFill>
                  <a:srgbClr val="090F10"/>
                </a:solidFill>
                <a:latin typeface="Open Sans"/>
                <a:ea typeface="Open Sans"/>
                <a:cs typeface="Open Sans"/>
                <a:sym typeface="Open Sans"/>
              </a:rPr>
              <a:t>2.5 years</a:t>
            </a:r>
            <a:r>
              <a:rPr lang="en" sz="1499">
                <a:solidFill>
                  <a:srgbClr val="090F10"/>
                </a:solidFill>
                <a:latin typeface="Open Sans"/>
                <a:ea typeface="Open Sans"/>
                <a:cs typeface="Open Sans"/>
                <a:sym typeface="Open Sans"/>
              </a:rPr>
              <a:t>,</a:t>
            </a:r>
            <a:r>
              <a:rPr i="0" lang="en" sz="1499" u="none" cap="none" strike="noStrike">
                <a:solidFill>
                  <a:srgbClr val="090F10"/>
                </a:solidFill>
                <a:latin typeface="Open Sans"/>
                <a:ea typeface="Open Sans"/>
                <a:cs typeface="Open Sans"/>
                <a:sym typeface="Open Sans"/>
              </a:rPr>
              <a:t> and </a:t>
            </a:r>
            <a:r>
              <a:rPr b="1" i="0" lang="en" sz="1499" u="none" cap="none" strike="noStrike">
                <a:solidFill>
                  <a:srgbClr val="090F10"/>
                </a:solidFill>
                <a:latin typeface="Open Sans"/>
                <a:ea typeface="Open Sans"/>
                <a:cs typeface="Open Sans"/>
                <a:sym typeface="Open Sans"/>
              </a:rPr>
              <a:t>morale</a:t>
            </a:r>
            <a:r>
              <a:rPr i="0" lang="en" sz="1499" u="none" cap="none" strike="noStrike">
                <a:solidFill>
                  <a:srgbClr val="090F10"/>
                </a:solidFill>
                <a:latin typeface="Open Sans"/>
                <a:ea typeface="Open Sans"/>
                <a:cs typeface="Open Sans"/>
                <a:sym typeface="Open Sans"/>
              </a:rPr>
              <a:t> will be tough to maintain. As Dr. Joe Levy </a:t>
            </a:r>
            <a:r>
              <a:rPr lang="en" sz="1499">
                <a:solidFill>
                  <a:srgbClr val="090F10"/>
                </a:solidFill>
                <a:latin typeface="Open Sans"/>
                <a:ea typeface="Open Sans"/>
                <a:cs typeface="Open Sans"/>
                <a:sym typeface="Open Sans"/>
              </a:rPr>
              <a:t>says</a:t>
            </a:r>
            <a:r>
              <a:rPr i="0" lang="en" sz="1499" u="none" cap="none" strike="noStrike">
                <a:solidFill>
                  <a:srgbClr val="090F10"/>
                </a:solidFill>
                <a:latin typeface="Open Sans"/>
                <a:ea typeface="Open Sans"/>
                <a:cs typeface="Open Sans"/>
                <a:sym typeface="Open Sans"/>
              </a:rPr>
              <a:t>, Mars </a:t>
            </a:r>
            <a:r>
              <a:rPr lang="en" sz="1499">
                <a:solidFill>
                  <a:srgbClr val="090F10"/>
                </a:solidFill>
                <a:latin typeface="Open Sans"/>
                <a:ea typeface="Open Sans"/>
                <a:cs typeface="Open Sans"/>
                <a:sym typeface="Open Sans"/>
              </a:rPr>
              <a:t>could answer</a:t>
            </a:r>
            <a:r>
              <a:rPr i="0" lang="en" sz="1499" u="none" cap="none" strike="noStrike">
                <a:solidFill>
                  <a:srgbClr val="090F10"/>
                </a:solidFill>
                <a:latin typeface="Open Sans"/>
                <a:ea typeface="Open Sans"/>
                <a:cs typeface="Open Sans"/>
                <a:sym typeface="Open Sans"/>
              </a:rPr>
              <a:t> many questions we have about life and the </a:t>
            </a:r>
            <a:r>
              <a:rPr lang="en" sz="1499">
                <a:solidFill>
                  <a:srgbClr val="090F10"/>
                </a:solidFill>
                <a:latin typeface="Open Sans"/>
                <a:ea typeface="Open Sans"/>
                <a:cs typeface="Open Sans"/>
                <a:sym typeface="Open Sans"/>
              </a:rPr>
              <a:t>u</a:t>
            </a:r>
            <a:r>
              <a:rPr i="0" lang="en" sz="1499" u="none" cap="none" strike="noStrike">
                <a:solidFill>
                  <a:srgbClr val="090F10"/>
                </a:solidFill>
                <a:latin typeface="Open Sans"/>
                <a:ea typeface="Open Sans"/>
                <a:cs typeface="Open Sans"/>
                <a:sym typeface="Open Sans"/>
              </a:rPr>
              <a:t>niverse</a:t>
            </a:r>
            <a:r>
              <a:rPr lang="en" sz="1499">
                <a:solidFill>
                  <a:srgbClr val="090F10"/>
                </a:solidFill>
                <a:latin typeface="Open Sans"/>
                <a:ea typeface="Open Sans"/>
                <a:cs typeface="Open Sans"/>
                <a:sym typeface="Open Sans"/>
              </a:rPr>
              <a:t>.</a:t>
            </a:r>
            <a:endParaRPr sz="1300">
              <a:latin typeface="Open Sans"/>
              <a:ea typeface="Open Sans"/>
              <a:cs typeface="Open Sans"/>
              <a:sym typeface="Open Sans"/>
            </a:endParaRPr>
          </a:p>
        </p:txBody>
      </p:sp>
      <p:sp>
        <p:nvSpPr>
          <p:cNvPr id="109" name="Google Shape;109;p17"/>
          <p:cNvSpPr txBox="1"/>
          <p:nvPr/>
        </p:nvSpPr>
        <p:spPr>
          <a:xfrm>
            <a:off x="404650" y="790975"/>
            <a:ext cx="2199900" cy="163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300" u="none" cap="none" strike="noStrike">
                <a:solidFill>
                  <a:srgbClr val="EF4723"/>
                </a:solidFill>
                <a:latin typeface="Open Sans"/>
                <a:ea typeface="Open Sans"/>
                <a:cs typeface="Open Sans"/>
                <a:sym typeface="Open Sans"/>
              </a:rPr>
              <a:t>About </a:t>
            </a:r>
            <a:r>
              <a:rPr b="0" i="0" lang="en" sz="5300" u="none" cap="none" strike="noStrike">
                <a:solidFill>
                  <a:srgbClr val="EF4723"/>
                </a:solidFill>
                <a:latin typeface="Open Sans"/>
                <a:ea typeface="Open Sans"/>
                <a:cs typeface="Open Sans"/>
                <a:sym typeface="Open Sans"/>
              </a:rPr>
              <a:t>Mars</a:t>
            </a:r>
            <a:endParaRPr sz="5300"/>
          </a:p>
        </p:txBody>
      </p:sp>
      <p:sp>
        <p:nvSpPr>
          <p:cNvPr id="110" name="Google Shape;110;p17"/>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11" name="Google Shape;111;p17"/>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12" name="Google Shape;112;p17"/>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
        <p:nvSpPr>
          <p:cNvPr id="113" name="Google Shape;113;p17"/>
          <p:cNvSpPr txBox="1"/>
          <p:nvPr/>
        </p:nvSpPr>
        <p:spPr>
          <a:xfrm>
            <a:off x="2770725" y="1240675"/>
            <a:ext cx="4873500" cy="922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1000"/>
              </a:spcAft>
              <a:buClr>
                <a:schemeClr val="dk1"/>
              </a:buClr>
              <a:buFont typeface="Arial"/>
              <a:buNone/>
            </a:pPr>
            <a:r>
              <a:rPr lang="en" sz="1499">
                <a:solidFill>
                  <a:srgbClr val="090F10"/>
                </a:solidFill>
                <a:latin typeface="Open Sans"/>
                <a:ea typeface="Open Sans"/>
                <a:cs typeface="Open Sans"/>
                <a:sym typeface="Open Sans"/>
              </a:rPr>
              <a:t>Mars has been the subject of scientific curiosity for hundreds of years. For decades, we’ve only got a handful of pictures from the few successful missions.</a:t>
            </a:r>
            <a:endParaRPr sz="170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3</a:t>
            </a:r>
            <a:endParaRPr sz="5000"/>
          </a:p>
        </p:txBody>
      </p:sp>
      <p:sp>
        <p:nvSpPr>
          <p:cNvPr id="119" name="Google Shape;119;p18"/>
          <p:cNvSpPr txBox="1"/>
          <p:nvPr/>
        </p:nvSpPr>
        <p:spPr>
          <a:xfrm>
            <a:off x="3326050" y="970925"/>
            <a:ext cx="4899900" cy="1371900"/>
          </a:xfrm>
          <a:prstGeom prst="rect">
            <a:avLst/>
          </a:prstGeom>
          <a:noFill/>
          <a:ln>
            <a:noFill/>
          </a:ln>
        </p:spPr>
        <p:txBody>
          <a:bodyPr anchorCtr="0" anchor="t" bIns="0" lIns="0" spcFirstLastPara="1" rIns="0" wrap="square" tIns="0">
            <a:spAutoFit/>
          </a:bodyPr>
          <a:lstStyle/>
          <a:p>
            <a:pPr indent="0" lvl="0" marL="0" rtl="0" algn="ctr">
              <a:lnSpc>
                <a:spcPct val="139966"/>
              </a:lnSpc>
              <a:spcBef>
                <a:spcPts val="0"/>
              </a:spcBef>
              <a:spcAft>
                <a:spcPts val="0"/>
              </a:spcAft>
              <a:buNone/>
            </a:pPr>
            <a:r>
              <a:rPr b="1" lang="en" sz="2000">
                <a:solidFill>
                  <a:srgbClr val="EF4723"/>
                </a:solidFill>
                <a:latin typeface="Open Sans"/>
                <a:ea typeface="Open Sans"/>
                <a:cs typeface="Open Sans"/>
                <a:sym typeface="Open Sans"/>
              </a:rPr>
              <a:t>Your Challenge</a:t>
            </a:r>
            <a:endParaRPr sz="2000">
              <a:solidFill>
                <a:srgbClr val="090F10"/>
              </a:solidFill>
              <a:latin typeface="Open Sans"/>
              <a:ea typeface="Open Sans"/>
              <a:cs typeface="Open Sans"/>
              <a:sym typeface="Open Sans"/>
            </a:endParaRPr>
          </a:p>
          <a:p>
            <a:pPr indent="0" lvl="0" marL="0" marR="0" rtl="0" algn="ctr">
              <a:lnSpc>
                <a:spcPct val="120012"/>
              </a:lnSpc>
              <a:spcBef>
                <a:spcPts val="0"/>
              </a:spcBef>
              <a:spcAft>
                <a:spcPts val="0"/>
              </a:spcAft>
              <a:buNone/>
            </a:pPr>
            <a:r>
              <a:rPr i="0" lang="en" sz="1800" u="none" cap="none" strike="noStrike">
                <a:solidFill>
                  <a:srgbClr val="090F10"/>
                </a:solidFill>
                <a:latin typeface="Open Sans"/>
                <a:ea typeface="Open Sans"/>
                <a:cs typeface="Open Sans"/>
                <a:sym typeface="Open Sans"/>
              </a:rPr>
              <a:t>Pack everything your team is going to need for a trip to Mars in a </a:t>
            </a:r>
            <a:r>
              <a:rPr lang="en" sz="1800">
                <a:solidFill>
                  <a:srgbClr val="090F10"/>
                </a:solidFill>
                <a:latin typeface="Open Sans"/>
                <a:ea typeface="Open Sans"/>
                <a:cs typeface="Open Sans"/>
                <a:sym typeface="Open Sans"/>
              </a:rPr>
              <a:t>box</a:t>
            </a:r>
            <a:r>
              <a:rPr i="0" lang="en" sz="1800" u="none" cap="none" strike="noStrike">
                <a:solidFill>
                  <a:srgbClr val="090F10"/>
                </a:solidFill>
                <a:latin typeface="Open Sans"/>
                <a:ea typeface="Open Sans"/>
                <a:cs typeface="Open Sans"/>
                <a:sym typeface="Open Sans"/>
              </a:rPr>
              <a:t>. </a:t>
            </a:r>
            <a:endParaRPr sz="1800">
              <a:latin typeface="Open Sans"/>
              <a:ea typeface="Open Sans"/>
              <a:cs typeface="Open Sans"/>
              <a:sym typeface="Open Sans"/>
            </a:endParaRPr>
          </a:p>
          <a:p>
            <a:pPr indent="0" lvl="0" marL="0" marR="0" rtl="0" algn="l">
              <a:lnSpc>
                <a:spcPct val="139966"/>
              </a:lnSpc>
              <a:spcBef>
                <a:spcPts val="0"/>
              </a:spcBef>
              <a:spcAft>
                <a:spcPts val="0"/>
              </a:spcAft>
              <a:buNone/>
            </a:pPr>
            <a:r>
              <a:t/>
            </a:r>
            <a:endParaRPr b="1" sz="1794">
              <a:solidFill>
                <a:srgbClr val="EF4723"/>
              </a:solidFill>
              <a:latin typeface="Open Sans"/>
              <a:ea typeface="Open Sans"/>
              <a:cs typeface="Open Sans"/>
              <a:sym typeface="Open Sans"/>
            </a:endParaRPr>
          </a:p>
        </p:txBody>
      </p:sp>
      <p:sp>
        <p:nvSpPr>
          <p:cNvPr id="120" name="Google Shape;120;p18"/>
          <p:cNvSpPr txBox="1"/>
          <p:nvPr/>
        </p:nvSpPr>
        <p:spPr>
          <a:xfrm>
            <a:off x="218450" y="790975"/>
            <a:ext cx="26934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800">
                <a:solidFill>
                  <a:srgbClr val="EF4723"/>
                </a:solidFill>
                <a:latin typeface="Open Sans"/>
                <a:ea typeface="Open Sans"/>
                <a:cs typeface="Open Sans"/>
                <a:sym typeface="Open Sans"/>
              </a:rPr>
              <a:t>Prepare</a:t>
            </a:r>
            <a:r>
              <a:rPr b="1" i="0" lang="en" sz="4800" u="none" cap="none" strike="noStrike">
                <a:solidFill>
                  <a:srgbClr val="EF4723"/>
                </a:solidFill>
                <a:latin typeface="Open Sans"/>
                <a:ea typeface="Open Sans"/>
                <a:cs typeface="Open Sans"/>
                <a:sym typeface="Open Sans"/>
              </a:rPr>
              <a:t> </a:t>
            </a:r>
            <a:endParaRPr b="1" i="0" sz="4800" u="none" cap="none" strike="noStrike">
              <a:solidFill>
                <a:srgbClr val="EF472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4800">
                <a:solidFill>
                  <a:srgbClr val="EF4723"/>
                </a:solidFill>
                <a:latin typeface="Open Sans"/>
                <a:ea typeface="Open Sans"/>
                <a:cs typeface="Open Sans"/>
                <a:sym typeface="Open Sans"/>
              </a:rPr>
              <a:t>for </a:t>
            </a:r>
            <a:r>
              <a:rPr b="0" i="0" lang="en" sz="4800" u="none" cap="none" strike="noStrike">
                <a:solidFill>
                  <a:srgbClr val="EF4723"/>
                </a:solidFill>
                <a:latin typeface="Open Sans"/>
                <a:ea typeface="Open Sans"/>
                <a:cs typeface="Open Sans"/>
                <a:sym typeface="Open Sans"/>
              </a:rPr>
              <a:t>Mars</a:t>
            </a:r>
            <a:endParaRPr sz="4800"/>
          </a:p>
        </p:txBody>
      </p:sp>
      <p:sp>
        <p:nvSpPr>
          <p:cNvPr id="121" name="Google Shape;121;p18"/>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22" name="Google Shape;122;p18"/>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23" name="Google Shape;123;p18"/>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
        <p:nvSpPr>
          <p:cNvPr id="124" name="Google Shape;124;p18"/>
          <p:cNvSpPr txBox="1"/>
          <p:nvPr/>
        </p:nvSpPr>
        <p:spPr>
          <a:xfrm>
            <a:off x="2604550" y="2440625"/>
            <a:ext cx="3030300" cy="1815900"/>
          </a:xfrm>
          <a:prstGeom prst="rect">
            <a:avLst/>
          </a:prstGeom>
          <a:noFill/>
          <a:ln>
            <a:noFill/>
          </a:ln>
        </p:spPr>
        <p:txBody>
          <a:bodyPr anchorCtr="0" anchor="t" bIns="91425" lIns="91425" spcFirstLastPara="1" rIns="91425" wrap="square" tIns="91425">
            <a:spAutoFit/>
          </a:bodyPr>
          <a:lstStyle/>
          <a:p>
            <a:pPr indent="0" lvl="0" marL="0" rtl="0" algn="l">
              <a:lnSpc>
                <a:spcPct val="139966"/>
              </a:lnSpc>
              <a:spcBef>
                <a:spcPts val="0"/>
              </a:spcBef>
              <a:spcAft>
                <a:spcPts val="0"/>
              </a:spcAft>
              <a:buClr>
                <a:schemeClr val="dk1"/>
              </a:buClr>
              <a:buFont typeface="Arial"/>
              <a:buNone/>
            </a:pPr>
            <a:r>
              <a:rPr b="1" lang="en" sz="2000">
                <a:solidFill>
                  <a:srgbClr val="EF4723"/>
                </a:solidFill>
                <a:latin typeface="Open Sans"/>
                <a:ea typeface="Open Sans"/>
                <a:cs typeface="Open Sans"/>
                <a:sym typeface="Open Sans"/>
              </a:rPr>
              <a:t>Materials</a:t>
            </a:r>
            <a:endParaRPr b="1" sz="2000">
              <a:solidFill>
                <a:srgbClr val="EF4723"/>
              </a:solidFill>
              <a:latin typeface="Open Sans"/>
              <a:ea typeface="Open Sans"/>
              <a:cs typeface="Open Sans"/>
              <a:sym typeface="Open Sans"/>
            </a:endParaRPr>
          </a:p>
          <a:p>
            <a:pPr indent="-323850" lvl="0" marL="457200" rtl="0" algn="l">
              <a:lnSpc>
                <a:spcPct val="139966"/>
              </a:lnSpc>
              <a:spcBef>
                <a:spcPts val="0"/>
              </a:spcBef>
              <a:spcAft>
                <a:spcPts val="0"/>
              </a:spcAft>
              <a:buClr>
                <a:srgbClr val="090F10"/>
              </a:buClr>
              <a:buSzPts val="1500"/>
              <a:buFont typeface="Open Sans"/>
              <a:buChar char="●"/>
            </a:pPr>
            <a:r>
              <a:rPr lang="en" sz="1500">
                <a:solidFill>
                  <a:srgbClr val="090F10"/>
                </a:solidFill>
                <a:latin typeface="Open Sans"/>
                <a:ea typeface="Open Sans"/>
                <a:cs typeface="Open Sans"/>
                <a:sym typeface="Open Sans"/>
              </a:rPr>
              <a:t>Calculator (optional)</a:t>
            </a:r>
            <a:endParaRPr sz="1500">
              <a:solidFill>
                <a:srgbClr val="090F10"/>
              </a:solidFill>
              <a:latin typeface="Open Sans"/>
              <a:ea typeface="Open Sans"/>
              <a:cs typeface="Open Sans"/>
              <a:sym typeface="Open Sans"/>
            </a:endParaRPr>
          </a:p>
          <a:p>
            <a:pPr indent="-323850" lvl="0" marL="457200" rtl="0" algn="l">
              <a:lnSpc>
                <a:spcPct val="139966"/>
              </a:lnSpc>
              <a:spcBef>
                <a:spcPts val="0"/>
              </a:spcBef>
              <a:spcAft>
                <a:spcPts val="0"/>
              </a:spcAft>
              <a:buClr>
                <a:srgbClr val="090F10"/>
              </a:buClr>
              <a:buSzPts val="1500"/>
              <a:buFont typeface="Open Sans"/>
              <a:buChar char="●"/>
            </a:pPr>
            <a:r>
              <a:rPr lang="en" sz="1500">
                <a:solidFill>
                  <a:srgbClr val="090F10"/>
                </a:solidFill>
                <a:latin typeface="Open Sans"/>
                <a:ea typeface="Open Sans"/>
                <a:cs typeface="Open Sans"/>
                <a:sym typeface="Open Sans"/>
              </a:rPr>
              <a:t>Phone or tablet</a:t>
            </a:r>
            <a:endParaRPr sz="1500">
              <a:solidFill>
                <a:srgbClr val="090F10"/>
              </a:solidFill>
              <a:latin typeface="Open Sans"/>
              <a:ea typeface="Open Sans"/>
              <a:cs typeface="Open Sans"/>
              <a:sym typeface="Open Sans"/>
            </a:endParaRPr>
          </a:p>
          <a:p>
            <a:pPr indent="-323850" lvl="0" marL="457200" rtl="0" algn="l">
              <a:lnSpc>
                <a:spcPct val="139966"/>
              </a:lnSpc>
              <a:spcBef>
                <a:spcPts val="0"/>
              </a:spcBef>
              <a:spcAft>
                <a:spcPts val="0"/>
              </a:spcAft>
              <a:buClr>
                <a:srgbClr val="090F10"/>
              </a:buClr>
              <a:buSzPts val="1500"/>
              <a:buFont typeface="Open Sans"/>
              <a:buChar char="●"/>
            </a:pPr>
            <a:r>
              <a:rPr lang="en" sz="1500">
                <a:solidFill>
                  <a:srgbClr val="090F10"/>
                </a:solidFill>
                <a:latin typeface="Open Sans"/>
                <a:ea typeface="Open Sans"/>
                <a:cs typeface="Open Sans"/>
                <a:sym typeface="Open Sans"/>
              </a:rPr>
              <a:t>Cardboard box (shoe box or any other size)</a:t>
            </a:r>
            <a:endParaRPr sz="1800">
              <a:solidFill>
                <a:schemeClr val="dk2"/>
              </a:solidFill>
              <a:latin typeface="Open Sans"/>
              <a:ea typeface="Open Sans"/>
              <a:cs typeface="Open Sans"/>
              <a:sym typeface="Open Sans"/>
            </a:endParaRPr>
          </a:p>
        </p:txBody>
      </p:sp>
      <p:sp>
        <p:nvSpPr>
          <p:cNvPr id="125" name="Google Shape;125;p18"/>
          <p:cNvSpPr txBox="1"/>
          <p:nvPr/>
        </p:nvSpPr>
        <p:spPr>
          <a:xfrm>
            <a:off x="5634850" y="2871875"/>
            <a:ext cx="3147000" cy="1062000"/>
          </a:xfrm>
          <a:prstGeom prst="rect">
            <a:avLst/>
          </a:prstGeom>
          <a:noFill/>
          <a:ln>
            <a:noFill/>
          </a:ln>
        </p:spPr>
        <p:txBody>
          <a:bodyPr anchorCtr="0" anchor="t" bIns="91425" lIns="91425" spcFirstLastPara="1" rIns="91425" wrap="square" tIns="91425">
            <a:spAutoFit/>
          </a:bodyPr>
          <a:lstStyle/>
          <a:p>
            <a:pPr indent="-323850" lvl="0" marL="457200" rtl="0" algn="l">
              <a:lnSpc>
                <a:spcPct val="139966"/>
              </a:lnSpc>
              <a:spcBef>
                <a:spcPts val="0"/>
              </a:spcBef>
              <a:spcAft>
                <a:spcPts val="0"/>
              </a:spcAft>
              <a:buClr>
                <a:srgbClr val="090F10"/>
              </a:buClr>
              <a:buSzPts val="1500"/>
              <a:buFont typeface="Open Sans"/>
              <a:buChar char="●"/>
            </a:pPr>
            <a:r>
              <a:rPr lang="en" sz="1500">
                <a:solidFill>
                  <a:srgbClr val="090F10"/>
                </a:solidFill>
                <a:latin typeface="Open Sans"/>
                <a:ea typeface="Open Sans"/>
                <a:cs typeface="Open Sans"/>
                <a:sym typeface="Open Sans"/>
              </a:rPr>
              <a:t>Ruler</a:t>
            </a:r>
            <a:endParaRPr sz="1500">
              <a:solidFill>
                <a:srgbClr val="090F10"/>
              </a:solidFill>
              <a:latin typeface="Open Sans"/>
              <a:ea typeface="Open Sans"/>
              <a:cs typeface="Open Sans"/>
              <a:sym typeface="Open Sans"/>
            </a:endParaRPr>
          </a:p>
          <a:p>
            <a:pPr indent="-323850" lvl="0" marL="457200" rtl="0" algn="l">
              <a:lnSpc>
                <a:spcPct val="139966"/>
              </a:lnSpc>
              <a:spcBef>
                <a:spcPts val="0"/>
              </a:spcBef>
              <a:spcAft>
                <a:spcPts val="0"/>
              </a:spcAft>
              <a:buClr>
                <a:srgbClr val="090F10"/>
              </a:buClr>
              <a:buSzPts val="1500"/>
              <a:buFont typeface="Open Sans"/>
              <a:buChar char="●"/>
            </a:pPr>
            <a:r>
              <a:rPr lang="en" sz="1500">
                <a:solidFill>
                  <a:srgbClr val="090F10"/>
                </a:solidFill>
                <a:latin typeface="Open Sans"/>
                <a:ea typeface="Open Sans"/>
                <a:cs typeface="Open Sans"/>
                <a:sym typeface="Open Sans"/>
              </a:rPr>
              <a:t>Personal items for your Mars trip</a:t>
            </a:r>
            <a:endParaRPr sz="1800">
              <a:solidFill>
                <a:schemeClr val="dk2"/>
              </a:solidFill>
              <a:latin typeface="Open Sans"/>
              <a:ea typeface="Open Sans"/>
              <a:cs typeface="Open Sans"/>
              <a:sym typeface="Open Sans"/>
            </a:endParaRPr>
          </a:p>
        </p:txBody>
      </p:sp>
      <p:pic>
        <p:nvPicPr>
          <p:cNvPr id="126" name="Google Shape;126;p18"/>
          <p:cNvPicPr preferRelativeResize="0"/>
          <p:nvPr/>
        </p:nvPicPr>
        <p:blipFill rotWithShape="1">
          <a:blip r:embed="rId3">
            <a:alphaModFix/>
          </a:blip>
          <a:srcRect b="33257" l="27120" r="27747" t="33371"/>
          <a:stretch/>
        </p:blipFill>
        <p:spPr>
          <a:xfrm>
            <a:off x="7353325" y="3456925"/>
            <a:ext cx="1667951" cy="171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nvSpPr>
        <p:spPr>
          <a:xfrm>
            <a:off x="141926" y="844875"/>
            <a:ext cx="2556300" cy="132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300" u="none" cap="none" strike="noStrike">
                <a:solidFill>
                  <a:srgbClr val="EF4723"/>
                </a:solidFill>
                <a:latin typeface="Open Sans"/>
                <a:ea typeface="Open Sans"/>
                <a:cs typeface="Open Sans"/>
                <a:sym typeface="Open Sans"/>
              </a:rPr>
              <a:t>Things to </a:t>
            </a:r>
            <a:r>
              <a:rPr b="0" i="0" lang="en" sz="4300" u="none" cap="none" strike="noStrike">
                <a:solidFill>
                  <a:srgbClr val="EF4723"/>
                </a:solidFill>
                <a:latin typeface="Open Sans"/>
                <a:ea typeface="Open Sans"/>
                <a:cs typeface="Open Sans"/>
                <a:sym typeface="Open Sans"/>
              </a:rPr>
              <a:t>Consider</a:t>
            </a:r>
            <a:endParaRPr sz="4300"/>
          </a:p>
        </p:txBody>
      </p:sp>
      <p:sp>
        <p:nvSpPr>
          <p:cNvPr id="132" name="Google Shape;132;p19"/>
          <p:cNvSpPr txBox="1"/>
          <p:nvPr/>
        </p:nvSpPr>
        <p:spPr>
          <a:xfrm>
            <a:off x="2787675" y="725150"/>
            <a:ext cx="6183000" cy="3620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000">
                <a:solidFill>
                  <a:srgbClr val="EF4723"/>
                </a:solidFill>
                <a:latin typeface="Open Sans"/>
                <a:ea typeface="Open Sans"/>
                <a:cs typeface="Open Sans"/>
                <a:sym typeface="Open Sans"/>
              </a:rPr>
              <a:t>Packing</a:t>
            </a:r>
            <a:endParaRPr b="1" sz="2000">
              <a:solidFill>
                <a:srgbClr val="EF4723"/>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Font typeface="Arial"/>
              <a:buNone/>
            </a:pPr>
            <a:r>
              <a:t/>
            </a:r>
            <a:endParaRPr b="1">
              <a:solidFill>
                <a:srgbClr val="EF4723"/>
              </a:solidFill>
              <a:latin typeface="Open Sans"/>
              <a:ea typeface="Open Sans"/>
              <a:cs typeface="Open Sans"/>
              <a:sym typeface="Open Sans"/>
            </a:endParaRPr>
          </a:p>
          <a:p>
            <a:pPr indent="-317500" lvl="0" marL="457200" marR="0" rtl="0" algn="l">
              <a:lnSpc>
                <a:spcPct val="120000"/>
              </a:lnSpc>
              <a:spcBef>
                <a:spcPts val="0"/>
              </a:spcBef>
              <a:spcAft>
                <a:spcPts val="0"/>
              </a:spcAft>
              <a:buClr>
                <a:srgbClr val="090F10"/>
              </a:buClr>
              <a:buSzPts val="1400"/>
              <a:buFont typeface="Open Sans"/>
              <a:buAutoNum type="arabicPeriod"/>
            </a:pPr>
            <a:r>
              <a:rPr lang="en">
                <a:solidFill>
                  <a:srgbClr val="090F10"/>
                </a:solidFill>
                <a:latin typeface="Open Sans"/>
                <a:ea typeface="Open Sans"/>
                <a:cs typeface="Open Sans"/>
                <a:sym typeface="Open Sans"/>
              </a:rPr>
              <a:t>Form </a:t>
            </a:r>
            <a:r>
              <a:rPr i="0" lang="en" u="none" cap="none" strike="noStrike">
                <a:solidFill>
                  <a:srgbClr val="090F10"/>
                </a:solidFill>
                <a:latin typeface="Open Sans"/>
                <a:ea typeface="Open Sans"/>
                <a:cs typeface="Open Sans"/>
                <a:sym typeface="Open Sans"/>
              </a:rPr>
              <a:t>groups of 3-4. Each astronaut field team</a:t>
            </a:r>
            <a:r>
              <a:rPr lang="en">
                <a:solidFill>
                  <a:srgbClr val="090F10"/>
                </a:solidFill>
                <a:latin typeface="Open Sans"/>
                <a:ea typeface="Open Sans"/>
                <a:cs typeface="Open Sans"/>
                <a:sym typeface="Open Sans"/>
              </a:rPr>
              <a:t> gets one box to pack with items to keep everyone happy and comfy.</a:t>
            </a:r>
            <a:endParaRPr>
              <a:solidFill>
                <a:srgbClr val="090F10"/>
              </a:solidFill>
              <a:latin typeface="Open Sans"/>
              <a:ea typeface="Open Sans"/>
              <a:cs typeface="Open Sans"/>
              <a:sym typeface="Open Sans"/>
            </a:endParaRPr>
          </a:p>
          <a:p>
            <a:pPr indent="0" lvl="0" marL="457200" marR="0" rtl="0" algn="l">
              <a:lnSpc>
                <a:spcPct val="120000"/>
              </a:lnSpc>
              <a:spcBef>
                <a:spcPts val="0"/>
              </a:spcBef>
              <a:spcAft>
                <a:spcPts val="0"/>
              </a:spcAft>
              <a:buNone/>
            </a:pPr>
            <a:r>
              <a:t/>
            </a:r>
            <a:endParaRPr sz="1000">
              <a:solidFill>
                <a:srgbClr val="090F10"/>
              </a:solidFill>
              <a:latin typeface="Open Sans"/>
              <a:ea typeface="Open Sans"/>
              <a:cs typeface="Open Sans"/>
              <a:sym typeface="Open Sans"/>
            </a:endParaRPr>
          </a:p>
          <a:p>
            <a:pPr indent="-317500" lvl="0" marL="457200" rtl="0" algn="l">
              <a:lnSpc>
                <a:spcPct val="120000"/>
              </a:lnSpc>
              <a:spcBef>
                <a:spcPts val="0"/>
              </a:spcBef>
              <a:spcAft>
                <a:spcPts val="0"/>
              </a:spcAft>
              <a:buClr>
                <a:srgbClr val="090F10"/>
              </a:buClr>
              <a:buSzPts val="1400"/>
              <a:buFont typeface="Open Sans"/>
              <a:buAutoNum type="arabicPeriod"/>
            </a:pPr>
            <a:r>
              <a:rPr lang="en">
                <a:solidFill>
                  <a:srgbClr val="090F10"/>
                </a:solidFill>
                <a:latin typeface="Open Sans"/>
                <a:ea typeface="Open Sans"/>
                <a:cs typeface="Open Sans"/>
                <a:sym typeface="Open Sans"/>
              </a:rPr>
              <a:t>Decide what personal items or supplies to bring (your phone, favorite books, snacks). Find these items to calculate their volumes or look up their dimensions online. </a:t>
            </a:r>
            <a:endParaRPr>
              <a:solidFill>
                <a:srgbClr val="090F10"/>
              </a:solidFill>
              <a:latin typeface="Open Sans"/>
              <a:ea typeface="Open Sans"/>
              <a:cs typeface="Open Sans"/>
              <a:sym typeface="Open Sans"/>
            </a:endParaRPr>
          </a:p>
          <a:p>
            <a:pPr indent="0" lvl="0" marL="457200" rtl="0" algn="l">
              <a:lnSpc>
                <a:spcPct val="120000"/>
              </a:lnSpc>
              <a:spcBef>
                <a:spcPts val="0"/>
              </a:spcBef>
              <a:spcAft>
                <a:spcPts val="0"/>
              </a:spcAft>
              <a:buNone/>
            </a:pPr>
            <a:r>
              <a:t/>
            </a:r>
            <a:endParaRPr sz="1000">
              <a:solidFill>
                <a:srgbClr val="090F10"/>
              </a:solidFill>
              <a:latin typeface="Open Sans"/>
              <a:ea typeface="Open Sans"/>
              <a:cs typeface="Open Sans"/>
              <a:sym typeface="Open Sans"/>
            </a:endParaRPr>
          </a:p>
          <a:p>
            <a:pPr indent="-317500" lvl="0" marL="457200" rtl="0" algn="l">
              <a:lnSpc>
                <a:spcPct val="120000"/>
              </a:lnSpc>
              <a:spcBef>
                <a:spcPts val="0"/>
              </a:spcBef>
              <a:spcAft>
                <a:spcPts val="0"/>
              </a:spcAft>
              <a:buClr>
                <a:srgbClr val="090F10"/>
              </a:buClr>
              <a:buSzPts val="1400"/>
              <a:buFont typeface="Open Sans"/>
              <a:buAutoNum type="arabicPeriod"/>
            </a:pPr>
            <a:r>
              <a:rPr lang="en">
                <a:solidFill>
                  <a:srgbClr val="090F10"/>
                </a:solidFill>
                <a:latin typeface="Open Sans"/>
                <a:ea typeface="Open Sans"/>
                <a:cs typeface="Open Sans"/>
                <a:sym typeface="Open Sans"/>
              </a:rPr>
              <a:t>Calculate the volume of each item and subtract it from the total box volume. For items with irregular shapes (like pieces of clothing), select the closest volume shape.</a:t>
            </a:r>
            <a:endParaRPr>
              <a:solidFill>
                <a:srgbClr val="090F10"/>
              </a:solidFill>
              <a:latin typeface="Open Sans"/>
              <a:ea typeface="Open Sans"/>
              <a:cs typeface="Open Sans"/>
              <a:sym typeface="Open Sans"/>
            </a:endParaRPr>
          </a:p>
          <a:p>
            <a:pPr indent="0" lvl="0" marL="457200" rtl="0" algn="l">
              <a:lnSpc>
                <a:spcPct val="120000"/>
              </a:lnSpc>
              <a:spcBef>
                <a:spcPts val="0"/>
              </a:spcBef>
              <a:spcAft>
                <a:spcPts val="0"/>
              </a:spcAft>
              <a:buNone/>
            </a:pPr>
            <a:r>
              <a:t/>
            </a:r>
            <a:endParaRPr sz="1000">
              <a:solidFill>
                <a:srgbClr val="090F10"/>
              </a:solidFill>
              <a:latin typeface="Open Sans"/>
              <a:ea typeface="Open Sans"/>
              <a:cs typeface="Open Sans"/>
              <a:sym typeface="Open Sans"/>
            </a:endParaRPr>
          </a:p>
          <a:p>
            <a:pPr indent="-317500" lvl="0" marL="457200" rtl="0" algn="l">
              <a:lnSpc>
                <a:spcPct val="120000"/>
              </a:lnSpc>
              <a:spcBef>
                <a:spcPts val="0"/>
              </a:spcBef>
              <a:spcAft>
                <a:spcPts val="0"/>
              </a:spcAft>
              <a:buClr>
                <a:srgbClr val="090F10"/>
              </a:buClr>
              <a:buSzPts val="1400"/>
              <a:buFont typeface="Open Sans"/>
              <a:buAutoNum type="arabicPeriod"/>
            </a:pPr>
            <a:r>
              <a:rPr lang="en">
                <a:solidFill>
                  <a:srgbClr val="090F10"/>
                </a:solidFill>
                <a:latin typeface="Open Sans"/>
                <a:ea typeface="Open Sans"/>
                <a:cs typeface="Open Sans"/>
                <a:sym typeface="Open Sans"/>
              </a:rPr>
              <a:t>Try to not leave empty spaces in your box! Empty space won’t help you when morale is low. </a:t>
            </a:r>
            <a:endParaRPr>
              <a:solidFill>
                <a:srgbClr val="090F10"/>
              </a:solidFill>
              <a:latin typeface="Open Sans"/>
              <a:ea typeface="Open Sans"/>
              <a:cs typeface="Open Sans"/>
              <a:sym typeface="Open Sans"/>
            </a:endParaRPr>
          </a:p>
        </p:txBody>
      </p:sp>
      <p:sp>
        <p:nvSpPr>
          <p:cNvPr id="133" name="Google Shape;133;p19"/>
          <p:cNvSpPr txBox="1"/>
          <p:nvPr/>
        </p:nvSpPr>
        <p:spPr>
          <a:xfrm>
            <a:off x="2570051" y="2027208"/>
            <a:ext cx="64095" cy="672259"/>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34" name="Google Shape;134;p19"/>
          <p:cNvSpPr txBox="1"/>
          <p:nvPr/>
        </p:nvSpPr>
        <p:spPr>
          <a:xfrm>
            <a:off x="2634151" y="2242603"/>
            <a:ext cx="64200" cy="14283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35" name="Google Shape;135;p19"/>
          <p:cNvSpPr txBox="1"/>
          <p:nvPr/>
        </p:nvSpPr>
        <p:spPr>
          <a:xfrm>
            <a:off x="2570051" y="3714370"/>
            <a:ext cx="64095" cy="10987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36" name="Google Shape;136;p19"/>
          <p:cNvSpPr txBox="1"/>
          <p:nvPr/>
        </p:nvSpPr>
        <p:spPr>
          <a:xfrm>
            <a:off x="2570051" y="3939325"/>
            <a:ext cx="64095" cy="334827"/>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37" name="Google Shape;137;p19"/>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4</a:t>
            </a:r>
            <a:endParaRPr sz="5000"/>
          </a:p>
        </p:txBody>
      </p:sp>
      <p:sp>
        <p:nvSpPr>
          <p:cNvPr id="138" name="Google Shape;138;p19"/>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39" name="Google Shape;139;p19"/>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40" name="Google Shape;140;p19"/>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pic>
        <p:nvPicPr>
          <p:cNvPr id="141" name="Google Shape;141;p19"/>
          <p:cNvPicPr preferRelativeResize="0"/>
          <p:nvPr/>
        </p:nvPicPr>
        <p:blipFill>
          <a:blip r:embed="rId3">
            <a:alphaModFix/>
          </a:blip>
          <a:stretch>
            <a:fillRect/>
          </a:stretch>
        </p:blipFill>
        <p:spPr>
          <a:xfrm flipH="1">
            <a:off x="1759329" y="3614125"/>
            <a:ext cx="951021" cy="132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nvSpPr>
        <p:spPr>
          <a:xfrm>
            <a:off x="394075" y="760025"/>
            <a:ext cx="1798200" cy="163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300" u="none" cap="none" strike="noStrike">
                <a:solidFill>
                  <a:srgbClr val="EF4723"/>
                </a:solidFill>
                <a:latin typeface="Open Sans"/>
                <a:ea typeface="Open Sans"/>
                <a:cs typeface="Open Sans"/>
                <a:sym typeface="Open Sans"/>
              </a:rPr>
              <a:t>Next </a:t>
            </a:r>
            <a:r>
              <a:rPr b="0" i="0" lang="en" sz="5300" u="none" cap="none" strike="noStrike">
                <a:solidFill>
                  <a:srgbClr val="EF4723"/>
                </a:solidFill>
                <a:latin typeface="Open Sans"/>
                <a:ea typeface="Open Sans"/>
                <a:cs typeface="Open Sans"/>
                <a:sym typeface="Open Sans"/>
              </a:rPr>
              <a:t>Steps</a:t>
            </a:r>
            <a:endParaRPr sz="5300"/>
          </a:p>
        </p:txBody>
      </p:sp>
      <p:sp>
        <p:nvSpPr>
          <p:cNvPr id="147" name="Google Shape;147;p20"/>
          <p:cNvSpPr txBox="1"/>
          <p:nvPr/>
        </p:nvSpPr>
        <p:spPr>
          <a:xfrm>
            <a:off x="2432975" y="2115325"/>
            <a:ext cx="6460200" cy="2062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b="1">
              <a:solidFill>
                <a:srgbClr val="090F10"/>
              </a:solidFill>
              <a:latin typeface="Open Sans"/>
              <a:ea typeface="Open Sans"/>
              <a:cs typeface="Open Sans"/>
              <a:sym typeface="Open Sans"/>
            </a:endParaRPr>
          </a:p>
          <a:p>
            <a:pPr indent="0" lvl="0" marL="0" marR="0" rtl="0" algn="l">
              <a:lnSpc>
                <a:spcPct val="120000"/>
              </a:lnSpc>
              <a:spcBef>
                <a:spcPts val="0"/>
              </a:spcBef>
              <a:spcAft>
                <a:spcPts val="0"/>
              </a:spcAft>
              <a:buNone/>
            </a:pPr>
            <a:r>
              <a:rPr b="1" lang="en">
                <a:solidFill>
                  <a:srgbClr val="090F10"/>
                </a:solidFill>
                <a:latin typeface="Open Sans"/>
                <a:ea typeface="Open Sans"/>
                <a:cs typeface="Open Sans"/>
                <a:sym typeface="Open Sans"/>
              </a:rPr>
              <a:t>Check </a:t>
            </a:r>
            <a:r>
              <a:rPr b="1" i="0" lang="en" u="none" cap="none" strike="noStrike">
                <a:solidFill>
                  <a:srgbClr val="090F10"/>
                </a:solidFill>
                <a:latin typeface="Open Sans"/>
                <a:ea typeface="Open Sans"/>
                <a:cs typeface="Open Sans"/>
                <a:sym typeface="Open Sans"/>
              </a:rPr>
              <a:t>the items you packed and</a:t>
            </a:r>
            <a:r>
              <a:rPr b="1" lang="en">
                <a:solidFill>
                  <a:srgbClr val="090F10"/>
                </a:solidFill>
                <a:latin typeface="Open Sans"/>
                <a:ea typeface="Open Sans"/>
                <a:cs typeface="Open Sans"/>
                <a:sym typeface="Open Sans"/>
              </a:rPr>
              <a:t> see</a:t>
            </a:r>
            <a:r>
              <a:rPr b="1" i="0" lang="en" u="none" cap="none" strike="noStrike">
                <a:solidFill>
                  <a:srgbClr val="090F10"/>
                </a:solidFill>
                <a:latin typeface="Open Sans"/>
                <a:ea typeface="Open Sans"/>
                <a:cs typeface="Open Sans"/>
                <a:sym typeface="Open Sans"/>
              </a:rPr>
              <a:t> what you can remove or change to </a:t>
            </a:r>
            <a:r>
              <a:rPr b="1" lang="en">
                <a:solidFill>
                  <a:srgbClr val="090F10"/>
                </a:solidFill>
                <a:latin typeface="Open Sans"/>
                <a:ea typeface="Open Sans"/>
                <a:cs typeface="Open Sans"/>
                <a:sym typeface="Open Sans"/>
              </a:rPr>
              <a:t>save space and cost</a:t>
            </a:r>
            <a:r>
              <a:rPr b="1" i="0" lang="en" u="none" cap="none" strike="noStrike">
                <a:solidFill>
                  <a:srgbClr val="090F10"/>
                </a:solidFill>
                <a:latin typeface="Open Sans"/>
                <a:ea typeface="Open Sans"/>
                <a:cs typeface="Open Sans"/>
                <a:sym typeface="Open Sans"/>
              </a:rPr>
              <a:t>.</a:t>
            </a:r>
            <a:endParaRPr b="1" i="0" u="none" cap="none" strike="noStrike">
              <a:solidFill>
                <a:srgbClr val="090F10"/>
              </a:solidFill>
              <a:latin typeface="Open Sans"/>
              <a:ea typeface="Open Sans"/>
              <a:cs typeface="Open Sans"/>
              <a:sym typeface="Open Sans"/>
            </a:endParaRPr>
          </a:p>
          <a:p>
            <a:pPr indent="0" lvl="0" marL="0" marR="0" rtl="0" algn="l">
              <a:lnSpc>
                <a:spcPct val="120000"/>
              </a:lnSpc>
              <a:spcBef>
                <a:spcPts val="0"/>
              </a:spcBef>
              <a:spcAft>
                <a:spcPts val="0"/>
              </a:spcAft>
              <a:buNone/>
            </a:pPr>
            <a:r>
              <a:t/>
            </a:r>
            <a:endParaRPr sz="1100">
              <a:solidFill>
                <a:srgbClr val="090F10"/>
              </a:solidFill>
              <a:latin typeface="Open Sans"/>
              <a:ea typeface="Open Sans"/>
              <a:cs typeface="Open Sans"/>
              <a:sym typeface="Open Sans"/>
            </a:endParaRPr>
          </a:p>
          <a:p>
            <a:pPr indent="-317500" lvl="0" marL="457200" rtl="0" algn="l">
              <a:lnSpc>
                <a:spcPct val="120000"/>
              </a:lnSpc>
              <a:spcBef>
                <a:spcPts val="0"/>
              </a:spcBef>
              <a:spcAft>
                <a:spcPts val="0"/>
              </a:spcAft>
              <a:buClr>
                <a:srgbClr val="090F10"/>
              </a:buClr>
              <a:buSzPts val="1400"/>
              <a:buFont typeface="Open Sans"/>
              <a:buChar char="➔"/>
            </a:pPr>
            <a:r>
              <a:rPr lang="en">
                <a:solidFill>
                  <a:srgbClr val="090F10"/>
                </a:solidFill>
                <a:latin typeface="Open Sans"/>
                <a:ea typeface="Open Sans"/>
                <a:cs typeface="Open Sans"/>
                <a:sym typeface="Open Sans"/>
              </a:rPr>
              <a:t>Mars doesn’t have any electricity and the limited amount of electricity you might be able to generate will be used for research equipment. </a:t>
            </a:r>
            <a:endParaRPr>
              <a:solidFill>
                <a:srgbClr val="090F10"/>
              </a:solidFill>
              <a:latin typeface="Open Sans"/>
              <a:ea typeface="Open Sans"/>
              <a:cs typeface="Open Sans"/>
              <a:sym typeface="Open Sans"/>
            </a:endParaRPr>
          </a:p>
          <a:p>
            <a:pPr indent="0" lvl="0" marL="0" rtl="0" algn="l">
              <a:lnSpc>
                <a:spcPct val="120000"/>
              </a:lnSpc>
              <a:spcBef>
                <a:spcPts val="0"/>
              </a:spcBef>
              <a:spcAft>
                <a:spcPts val="0"/>
              </a:spcAft>
              <a:buNone/>
            </a:pPr>
            <a:r>
              <a:t/>
            </a:r>
            <a:endParaRPr sz="500">
              <a:solidFill>
                <a:srgbClr val="090F10"/>
              </a:solidFill>
              <a:latin typeface="Open Sans"/>
              <a:ea typeface="Open Sans"/>
              <a:cs typeface="Open Sans"/>
              <a:sym typeface="Open Sans"/>
            </a:endParaRPr>
          </a:p>
          <a:p>
            <a:pPr indent="-317500" lvl="0" marL="457200" rtl="0" algn="l">
              <a:lnSpc>
                <a:spcPct val="120000"/>
              </a:lnSpc>
              <a:spcBef>
                <a:spcPts val="0"/>
              </a:spcBef>
              <a:spcAft>
                <a:spcPts val="0"/>
              </a:spcAft>
              <a:buClr>
                <a:srgbClr val="090F10"/>
              </a:buClr>
              <a:buSzPts val="1400"/>
              <a:buFont typeface="Open Sans"/>
              <a:buChar char="➔"/>
            </a:pPr>
            <a:r>
              <a:rPr lang="en">
                <a:solidFill>
                  <a:srgbClr val="090F10"/>
                </a:solidFill>
                <a:latin typeface="Open Sans"/>
                <a:ea typeface="Open Sans"/>
                <a:cs typeface="Open Sans"/>
                <a:sym typeface="Open Sans"/>
              </a:rPr>
              <a:t>NASA will provide essential items like water, food, research equipment and other materials needed for basic survival.</a:t>
            </a:r>
            <a:endParaRPr>
              <a:solidFill>
                <a:srgbClr val="090F10"/>
              </a:solidFill>
              <a:latin typeface="Open Sans"/>
              <a:ea typeface="Open Sans"/>
              <a:cs typeface="Open Sans"/>
              <a:sym typeface="Open Sans"/>
            </a:endParaRPr>
          </a:p>
        </p:txBody>
      </p:sp>
      <p:sp>
        <p:nvSpPr>
          <p:cNvPr id="148" name="Google Shape;148;p20"/>
          <p:cNvSpPr txBox="1"/>
          <p:nvPr/>
        </p:nvSpPr>
        <p:spPr>
          <a:xfrm>
            <a:off x="2432979" y="3515470"/>
            <a:ext cx="64095" cy="55978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a:p>
            <a:pPr indent="0" lvl="0" marL="0" marR="0" rtl="0" algn="just">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49" name="Google Shape;149;p20"/>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5</a:t>
            </a:r>
            <a:endParaRPr sz="5000"/>
          </a:p>
        </p:txBody>
      </p:sp>
      <p:sp>
        <p:nvSpPr>
          <p:cNvPr id="150" name="Google Shape;150;p20"/>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51" name="Google Shape;151;p20"/>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52" name="Google Shape;152;p20"/>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pic>
        <p:nvPicPr>
          <p:cNvPr id="153" name="Google Shape;153;p20"/>
          <p:cNvPicPr preferRelativeResize="0"/>
          <p:nvPr/>
        </p:nvPicPr>
        <p:blipFill rotWithShape="1">
          <a:blip r:embed="rId3">
            <a:alphaModFix/>
          </a:blip>
          <a:srcRect b="31601" l="25860" r="24388" t="31390"/>
          <a:stretch/>
        </p:blipFill>
        <p:spPr>
          <a:xfrm>
            <a:off x="7721725" y="0"/>
            <a:ext cx="1318825" cy="1365425"/>
          </a:xfrm>
          <a:prstGeom prst="rect">
            <a:avLst/>
          </a:prstGeom>
          <a:noFill/>
          <a:ln>
            <a:noFill/>
          </a:ln>
        </p:spPr>
      </p:pic>
      <p:sp>
        <p:nvSpPr>
          <p:cNvPr id="154" name="Google Shape;154;p20"/>
          <p:cNvSpPr txBox="1"/>
          <p:nvPr/>
        </p:nvSpPr>
        <p:spPr>
          <a:xfrm>
            <a:off x="2432975" y="1119550"/>
            <a:ext cx="5486100" cy="1086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Font typeface="Arial"/>
              <a:buNone/>
            </a:pPr>
            <a:r>
              <a:rPr lang="en">
                <a:solidFill>
                  <a:srgbClr val="090F10"/>
                </a:solidFill>
                <a:latin typeface="Open Sans"/>
                <a:ea typeface="Open Sans"/>
                <a:cs typeface="Open Sans"/>
                <a:sym typeface="Open Sans"/>
              </a:rPr>
              <a:t>T</a:t>
            </a:r>
            <a:r>
              <a:rPr lang="en">
                <a:solidFill>
                  <a:srgbClr val="090F10"/>
                </a:solidFill>
                <a:latin typeface="Open Sans"/>
                <a:ea typeface="Open Sans"/>
                <a:cs typeface="Open Sans"/>
                <a:sym typeface="Open Sans"/>
              </a:rPr>
              <a:t>his mission to Mars is going to cost billions of dollars! Each pound costs $10,000 to transport through space. You want to pack your box in the most cost-efficient way possible. </a:t>
            </a:r>
            <a:endParaRPr sz="17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nvSpPr>
        <p:spPr>
          <a:xfrm>
            <a:off x="183250" y="873800"/>
            <a:ext cx="30621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500" u="none" cap="none" strike="noStrike">
                <a:solidFill>
                  <a:srgbClr val="EF4723"/>
                </a:solidFill>
                <a:latin typeface="Open Sans"/>
                <a:ea typeface="Open Sans"/>
                <a:cs typeface="Open Sans"/>
                <a:sym typeface="Open Sans"/>
              </a:rPr>
              <a:t>Answer </a:t>
            </a:r>
            <a:r>
              <a:rPr b="0" i="0" lang="en" sz="4500" u="none" cap="none" strike="noStrike">
                <a:solidFill>
                  <a:srgbClr val="EF4723"/>
                </a:solidFill>
                <a:latin typeface="Open Sans"/>
                <a:ea typeface="Open Sans"/>
                <a:cs typeface="Open Sans"/>
                <a:sym typeface="Open Sans"/>
              </a:rPr>
              <a:t>Brainstorm</a:t>
            </a:r>
            <a:endParaRPr sz="4500"/>
          </a:p>
        </p:txBody>
      </p:sp>
      <p:sp>
        <p:nvSpPr>
          <p:cNvPr id="160" name="Google Shape;160;p21"/>
          <p:cNvSpPr txBox="1"/>
          <p:nvPr/>
        </p:nvSpPr>
        <p:spPr>
          <a:xfrm>
            <a:off x="2426872" y="2397044"/>
            <a:ext cx="54015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sp>
        <p:nvSpPr>
          <p:cNvPr id="161" name="Google Shape;161;p21"/>
          <p:cNvSpPr txBox="1"/>
          <p:nvPr/>
        </p:nvSpPr>
        <p:spPr>
          <a:xfrm>
            <a:off x="2426872" y="2509521"/>
            <a:ext cx="64095" cy="10987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62" name="Google Shape;162;p21"/>
          <p:cNvSpPr txBox="1"/>
          <p:nvPr/>
        </p:nvSpPr>
        <p:spPr>
          <a:xfrm>
            <a:off x="3319272" y="675339"/>
            <a:ext cx="5540400" cy="4032900"/>
          </a:xfrm>
          <a:prstGeom prst="rect">
            <a:avLst/>
          </a:prstGeom>
          <a:noFill/>
          <a:ln>
            <a:noFill/>
          </a:ln>
        </p:spPr>
        <p:txBody>
          <a:bodyPr anchorCtr="0" anchor="t" bIns="0" lIns="0" spcFirstLastPara="1" rIns="0" wrap="square" tIns="0">
            <a:spAutoFit/>
          </a:bodyPr>
          <a:lstStyle/>
          <a:p>
            <a:pPr indent="-323850" lvl="0" marL="457200" marR="0" rtl="0" algn="l">
              <a:lnSpc>
                <a:spcPct val="115000"/>
              </a:lnSpc>
              <a:spcBef>
                <a:spcPts val="0"/>
              </a:spcBef>
              <a:spcAft>
                <a:spcPts val="0"/>
              </a:spcAft>
              <a:buClr>
                <a:srgbClr val="090F10"/>
              </a:buClr>
              <a:buSzPts val="1500"/>
              <a:buFont typeface="Open Sans"/>
              <a:buAutoNum type="arabicPeriod"/>
            </a:pPr>
            <a:r>
              <a:rPr i="0" lang="en" sz="1500" u="none" cap="none" strike="noStrike">
                <a:solidFill>
                  <a:srgbClr val="090F10"/>
                </a:solidFill>
                <a:latin typeface="Open Sans"/>
                <a:ea typeface="Open Sans"/>
                <a:cs typeface="Open Sans"/>
                <a:sym typeface="Open Sans"/>
              </a:rPr>
              <a:t>How do we decide what items are the most important vs. </a:t>
            </a:r>
            <a:r>
              <a:rPr lang="en" sz="1500">
                <a:solidFill>
                  <a:srgbClr val="090F10"/>
                </a:solidFill>
                <a:latin typeface="Open Sans"/>
                <a:ea typeface="Open Sans"/>
                <a:cs typeface="Open Sans"/>
                <a:sym typeface="Open Sans"/>
              </a:rPr>
              <a:t>least important? How did you compromise with the space available?</a:t>
            </a:r>
            <a:endParaRPr sz="200">
              <a:solidFill>
                <a:srgbClr val="090F10"/>
              </a:solidFill>
              <a:latin typeface="Open Sans"/>
              <a:ea typeface="Open Sans"/>
              <a:cs typeface="Open Sans"/>
              <a:sym typeface="Open Sans"/>
            </a:endParaRPr>
          </a:p>
          <a:p>
            <a:pPr indent="-323850" lvl="0" marL="457200" rtl="0" algn="l">
              <a:lnSpc>
                <a:spcPct val="115000"/>
              </a:lnSpc>
              <a:spcBef>
                <a:spcPts val="1200"/>
              </a:spcBef>
              <a:spcAft>
                <a:spcPts val="0"/>
              </a:spcAft>
              <a:buClr>
                <a:srgbClr val="090F10"/>
              </a:buClr>
              <a:buSzPts val="1500"/>
              <a:buFont typeface="Open Sans"/>
              <a:buAutoNum type="arabicPeriod"/>
            </a:pPr>
            <a:r>
              <a:rPr lang="en" sz="1500">
                <a:solidFill>
                  <a:srgbClr val="090F10"/>
                </a:solidFill>
                <a:latin typeface="Open Sans"/>
                <a:ea typeface="Open Sans"/>
                <a:cs typeface="Open Sans"/>
                <a:sym typeface="Open Sans"/>
              </a:rPr>
              <a:t>What can you bring to help keep up morale (things everyone will enjoy)?</a:t>
            </a:r>
            <a:endParaRPr sz="200">
              <a:solidFill>
                <a:srgbClr val="090F10"/>
              </a:solidFill>
              <a:latin typeface="Open Sans"/>
              <a:ea typeface="Open Sans"/>
              <a:cs typeface="Open Sans"/>
              <a:sym typeface="Open Sans"/>
            </a:endParaRPr>
          </a:p>
          <a:p>
            <a:pPr indent="-323850" lvl="0" marL="457200" rtl="0" algn="l">
              <a:lnSpc>
                <a:spcPct val="115000"/>
              </a:lnSpc>
              <a:spcBef>
                <a:spcPts val="1200"/>
              </a:spcBef>
              <a:spcAft>
                <a:spcPts val="0"/>
              </a:spcAft>
              <a:buClr>
                <a:srgbClr val="090F10"/>
              </a:buClr>
              <a:buSzPts val="1500"/>
              <a:buFont typeface="Open Sans"/>
              <a:buAutoNum type="arabicPeriod"/>
            </a:pPr>
            <a:r>
              <a:rPr lang="en" sz="1500">
                <a:solidFill>
                  <a:srgbClr val="090F10"/>
                </a:solidFill>
                <a:latin typeface="Open Sans"/>
                <a:ea typeface="Open Sans"/>
                <a:cs typeface="Open Sans"/>
                <a:sym typeface="Open Sans"/>
              </a:rPr>
              <a:t>What are some things that weren’t mentioned above but might need to be considered when packing your box?</a:t>
            </a:r>
            <a:endParaRPr sz="200">
              <a:solidFill>
                <a:srgbClr val="090F10"/>
              </a:solidFill>
              <a:latin typeface="Open Sans"/>
              <a:ea typeface="Open Sans"/>
              <a:cs typeface="Open Sans"/>
              <a:sym typeface="Open Sans"/>
            </a:endParaRPr>
          </a:p>
          <a:p>
            <a:pPr indent="-323850" lvl="0" marL="457200" rtl="0" algn="l">
              <a:lnSpc>
                <a:spcPct val="115000"/>
              </a:lnSpc>
              <a:spcBef>
                <a:spcPts val="1200"/>
              </a:spcBef>
              <a:spcAft>
                <a:spcPts val="0"/>
              </a:spcAft>
              <a:buClr>
                <a:srgbClr val="090F10"/>
              </a:buClr>
              <a:buSzPts val="1500"/>
              <a:buFont typeface="Open Sans"/>
              <a:buAutoNum type="arabicPeriod"/>
            </a:pPr>
            <a:r>
              <a:rPr lang="en" sz="1500">
                <a:solidFill>
                  <a:srgbClr val="090F10"/>
                </a:solidFill>
                <a:latin typeface="Open Sans"/>
                <a:ea typeface="Open Sans"/>
                <a:cs typeface="Open Sans"/>
                <a:sym typeface="Open Sans"/>
              </a:rPr>
              <a:t>Did you take into consideration Mars’ environment and climate when packing your box? If you didn’t how do the items in your box change as a result?</a:t>
            </a:r>
            <a:endParaRPr sz="1500">
              <a:solidFill>
                <a:srgbClr val="090F10"/>
              </a:solidFill>
              <a:latin typeface="Open Sans"/>
              <a:ea typeface="Open Sans"/>
              <a:cs typeface="Open Sans"/>
              <a:sym typeface="Open Sans"/>
            </a:endParaRPr>
          </a:p>
          <a:p>
            <a:pPr indent="-323850" lvl="0" marL="457200" rtl="0" algn="l">
              <a:lnSpc>
                <a:spcPct val="115000"/>
              </a:lnSpc>
              <a:spcBef>
                <a:spcPts val="1200"/>
              </a:spcBef>
              <a:spcAft>
                <a:spcPts val="1200"/>
              </a:spcAft>
              <a:buClr>
                <a:srgbClr val="090F10"/>
              </a:buClr>
              <a:buSzPts val="1500"/>
              <a:buFont typeface="Open Sans"/>
              <a:buAutoNum type="arabicPeriod"/>
            </a:pPr>
            <a:r>
              <a:rPr lang="en" sz="1500">
                <a:solidFill>
                  <a:srgbClr val="090F10"/>
                </a:solidFill>
                <a:latin typeface="Open Sans"/>
                <a:ea typeface="Open Sans"/>
                <a:cs typeface="Open Sans"/>
                <a:sym typeface="Open Sans"/>
              </a:rPr>
              <a:t>Describe a scenario in your regular life where you may apply this type of methodology to packing (ex. packing a cooler).</a:t>
            </a:r>
            <a:endParaRPr sz="1500">
              <a:solidFill>
                <a:srgbClr val="090F10"/>
              </a:solidFill>
              <a:latin typeface="Open Sans"/>
              <a:ea typeface="Open Sans"/>
              <a:cs typeface="Open Sans"/>
              <a:sym typeface="Open Sans"/>
            </a:endParaRPr>
          </a:p>
        </p:txBody>
      </p:sp>
      <p:sp>
        <p:nvSpPr>
          <p:cNvPr id="163" name="Google Shape;163;p21"/>
          <p:cNvSpPr txBox="1"/>
          <p:nvPr/>
        </p:nvSpPr>
        <p:spPr>
          <a:xfrm>
            <a:off x="2426872" y="3859251"/>
            <a:ext cx="64095" cy="10987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90F10"/>
                </a:solidFill>
                <a:latin typeface="IBM Plex Sans Condensed"/>
                <a:ea typeface="IBM Plex Sans Condensed"/>
                <a:cs typeface="IBM Plex Sans Condensed"/>
                <a:sym typeface="IBM Plex Sans Condensed"/>
              </a:rPr>
              <a:t> </a:t>
            </a:r>
            <a:endParaRPr/>
          </a:p>
        </p:txBody>
      </p:sp>
      <p:sp>
        <p:nvSpPr>
          <p:cNvPr id="164" name="Google Shape;164;p21"/>
          <p:cNvSpPr txBox="1"/>
          <p:nvPr/>
        </p:nvSpPr>
        <p:spPr>
          <a:xfrm>
            <a:off x="1142713" y="4168213"/>
            <a:ext cx="327900" cy="7695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lang="en" sz="5000">
                <a:solidFill>
                  <a:srgbClr val="EF4723"/>
                </a:solidFill>
                <a:latin typeface="Open Sans"/>
                <a:ea typeface="Open Sans"/>
                <a:cs typeface="Open Sans"/>
                <a:sym typeface="Open Sans"/>
              </a:rPr>
              <a:t>6</a:t>
            </a:r>
            <a:endParaRPr sz="5000"/>
          </a:p>
        </p:txBody>
      </p:sp>
      <p:sp>
        <p:nvSpPr>
          <p:cNvPr id="165" name="Google Shape;165;p21"/>
          <p:cNvSpPr/>
          <p:nvPr/>
        </p:nvSpPr>
        <p:spPr>
          <a:xfrm>
            <a:off x="1361092" y="53957"/>
            <a:ext cx="43529" cy="682001"/>
          </a:xfrm>
          <a:custGeom>
            <a:rect b="b" l="l" r="r" t="t"/>
            <a:pathLst>
              <a:path extrusionOk="0" h="1474597" w="38100">
                <a:moveTo>
                  <a:pt x="38100" y="0"/>
                </a:moveTo>
                <a:lnTo>
                  <a:pt x="38100" y="1474597"/>
                </a:lnTo>
                <a:lnTo>
                  <a:pt x="0" y="1474597"/>
                </a:lnTo>
                <a:lnTo>
                  <a:pt x="0" y="0"/>
                </a:lnTo>
                <a:close/>
              </a:path>
            </a:pathLst>
          </a:custGeom>
          <a:solidFill>
            <a:srgbClr val="EF4823"/>
          </a:solidFill>
          <a:ln>
            <a:noFill/>
          </a:ln>
        </p:spPr>
      </p:sp>
      <p:sp>
        <p:nvSpPr>
          <p:cNvPr id="166" name="Google Shape;166;p21"/>
          <p:cNvSpPr/>
          <p:nvPr/>
        </p:nvSpPr>
        <p:spPr>
          <a:xfrm>
            <a:off x="1361100" y="2422675"/>
            <a:ext cx="43529" cy="1810670"/>
          </a:xfrm>
          <a:custGeom>
            <a:rect b="b" l="l" r="r" t="t"/>
            <a:pathLst>
              <a:path extrusionOk="0" h="5286629" w="38100">
                <a:moveTo>
                  <a:pt x="38100" y="0"/>
                </a:moveTo>
                <a:lnTo>
                  <a:pt x="38100" y="5286629"/>
                </a:lnTo>
                <a:lnTo>
                  <a:pt x="0" y="5286629"/>
                </a:lnTo>
                <a:lnTo>
                  <a:pt x="0" y="0"/>
                </a:lnTo>
                <a:close/>
              </a:path>
            </a:pathLst>
          </a:custGeom>
          <a:solidFill>
            <a:srgbClr val="EF4823"/>
          </a:solidFill>
          <a:ln>
            <a:noFill/>
          </a:ln>
        </p:spPr>
      </p:sp>
      <p:sp>
        <p:nvSpPr>
          <p:cNvPr id="167" name="Google Shape;167;p21"/>
          <p:cNvSpPr/>
          <p:nvPr/>
        </p:nvSpPr>
        <p:spPr>
          <a:xfrm>
            <a:off x="1361098" y="4852253"/>
            <a:ext cx="43529" cy="466728"/>
          </a:xfrm>
          <a:custGeom>
            <a:rect b="b" l="l" r="r" t="t"/>
            <a:pathLst>
              <a:path extrusionOk="0" h="1009142" w="38100">
                <a:moveTo>
                  <a:pt x="38100" y="0"/>
                </a:moveTo>
                <a:lnTo>
                  <a:pt x="38100" y="1009142"/>
                </a:lnTo>
                <a:lnTo>
                  <a:pt x="0" y="1009142"/>
                </a:lnTo>
                <a:lnTo>
                  <a:pt x="0" y="0"/>
                </a:lnTo>
                <a:close/>
              </a:path>
            </a:pathLst>
          </a:custGeom>
          <a:solidFill>
            <a:srgbClr val="EF4823"/>
          </a:solid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