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5143500" cx="9144000"/>
  <p:notesSz cx="6858000" cy="9144000"/>
  <p:embeddedFontLst>
    <p:embeddedFont>
      <p:font typeface="IBM Plex Sans Condensed"/>
      <p:regular r:id="rId20"/>
      <p:bold r:id="rId21"/>
      <p:italic r:id="rId22"/>
      <p:boldItalic r:id="rId23"/>
    </p:embeddedFont>
    <p:embeddedFont>
      <p:font typeface="Open Sans"/>
      <p:bold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IBMPlexSansCondensed-regular.fntdata"/><Relationship Id="rId22" Type="http://schemas.openxmlformats.org/officeDocument/2006/relationships/font" Target="fonts/IBMPlexSansCondensed-italic.fntdata"/><Relationship Id="rId21" Type="http://schemas.openxmlformats.org/officeDocument/2006/relationships/font" Target="fonts/IBMPlexSansCondensed-bold.fntdata"/><Relationship Id="rId24" Type="http://schemas.openxmlformats.org/officeDocument/2006/relationships/font" Target="fonts/OpenSans-bold.fntdata"/><Relationship Id="rId23" Type="http://schemas.openxmlformats.org/officeDocument/2006/relationships/font" Target="fonts/IBMPlexSansCondensed-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5" Type="http://schemas.openxmlformats.org/officeDocument/2006/relationships/font" Target="fonts/OpenSans-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750d2617aa_3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g2750d2617aa_3_75: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750cd947e4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g2750cd947e4_0_9: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g2750d2617aa_3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C. </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The tiny marble that was thrown likely made a bigger impact than the marble that was dropped. This is because when the marble was thrown, it had additional velocity from the force applied to it. The greater the speed of the marble upon hitting the flour, the more kinetic energy it had, which resulted in a deeper hole in the flour compared to the marble that was simply dropped from the same height.</a:t>
            </a:r>
            <a:endParaRPr>
              <a:latin typeface="Open Sans"/>
              <a:ea typeface="Open Sans"/>
              <a:cs typeface="Open Sans"/>
              <a:sym typeface="Open Sans"/>
            </a:endParaRPr>
          </a:p>
        </p:txBody>
      </p:sp>
      <p:sp>
        <p:nvSpPr>
          <p:cNvPr id="257" name="Google Shape;257;g2750d2617aa_3_151: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279d7508f6e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latin typeface="Open Sans"/>
                <a:ea typeface="Open Sans"/>
                <a:cs typeface="Open Sans"/>
                <a:sym typeface="Open Sans"/>
              </a:rPr>
              <a:t>3.</a:t>
            </a:r>
            <a:r>
              <a:rPr lang="en">
                <a:latin typeface="Open Sans"/>
                <a:ea typeface="Open Sans"/>
                <a:cs typeface="Open Sans"/>
                <a:sym typeface="Open Sans"/>
              </a:rPr>
              <a:t> </a:t>
            </a:r>
            <a:r>
              <a:rPr lang="en">
                <a:latin typeface="Open Sans"/>
                <a:ea typeface="Open Sans"/>
                <a:cs typeface="Open Sans"/>
                <a:sym typeface="Open Sans"/>
              </a:rPr>
              <a:t>The large marble likely made a bigger impact than the tiny marble when both were dropped from the same height. This is because the larger marble has more mass, and therefore, more potential energy before it is dropped. When it hits the flour, the larger marble transfers more energy due to its greater mass, resulting in a deeper hole or a larger impact. The data from the datasheet should show that the large marble created a deeper hole compared to the tiny marble.</a:t>
            </a:r>
            <a:endParaRPr>
              <a:latin typeface="Open Sans"/>
              <a:ea typeface="Open Sans"/>
              <a:cs typeface="Open Sans"/>
              <a:sym typeface="Open Sans"/>
            </a:endParaRPr>
          </a:p>
          <a:p>
            <a:pPr indent="0" lvl="0" marL="0" rtl="0" algn="l">
              <a:spcBef>
                <a:spcPts val="0"/>
              </a:spcBef>
              <a:spcAft>
                <a:spcPts val="0"/>
              </a:spcAft>
              <a:buNone/>
            </a:pPr>
            <a:r>
              <a:t/>
            </a:r>
            <a:endParaRPr>
              <a:latin typeface="Open Sans"/>
              <a:ea typeface="Open Sans"/>
              <a:cs typeface="Open Sans"/>
              <a:sym typeface="Open Sans"/>
            </a:endParaRPr>
          </a:p>
          <a:p>
            <a:pPr indent="0" lvl="0" marL="0" rtl="0" algn="l">
              <a:spcBef>
                <a:spcPts val="0"/>
              </a:spcBef>
              <a:spcAft>
                <a:spcPts val="0"/>
              </a:spcAft>
              <a:buNone/>
            </a:pPr>
            <a:r>
              <a:rPr b="1" lang="en">
                <a:latin typeface="Open Sans"/>
                <a:ea typeface="Open Sans"/>
                <a:cs typeface="Open Sans"/>
                <a:sym typeface="Open Sans"/>
              </a:rPr>
              <a:t>4. </a:t>
            </a:r>
            <a:r>
              <a:rPr lang="en">
                <a:latin typeface="Open Sans"/>
                <a:ea typeface="Open Sans"/>
                <a:cs typeface="Open Sans"/>
                <a:sym typeface="Open Sans"/>
              </a:rPr>
              <a:t>V</a:t>
            </a:r>
            <a:r>
              <a:rPr lang="en">
                <a:latin typeface="Open Sans"/>
                <a:ea typeface="Open Sans"/>
                <a:cs typeface="Open Sans"/>
                <a:sym typeface="Open Sans"/>
              </a:rPr>
              <a:t>elocity and Mass—both influence the amount of kinetic energy the marbles transfer to the flour, determining the size and depth of the impact.</a:t>
            </a:r>
            <a:endParaRPr>
              <a:latin typeface="Open Sans"/>
              <a:ea typeface="Open Sans"/>
              <a:cs typeface="Open Sans"/>
              <a:sym typeface="Open Sans"/>
            </a:endParaRPr>
          </a:p>
          <a:p>
            <a:pPr indent="-298450" lvl="0" marL="457200" rtl="0" algn="l">
              <a:spcBef>
                <a:spcPts val="0"/>
              </a:spcBef>
              <a:spcAft>
                <a:spcPts val="0"/>
              </a:spcAft>
              <a:buSzPts val="1100"/>
              <a:buFont typeface="Open Sans"/>
              <a:buChar char="-"/>
            </a:pPr>
            <a:r>
              <a:rPr b="1" lang="en">
                <a:latin typeface="Open Sans"/>
                <a:ea typeface="Open Sans"/>
                <a:cs typeface="Open Sans"/>
                <a:sym typeface="Open Sans"/>
              </a:rPr>
              <a:t>Velocity</a:t>
            </a:r>
            <a:r>
              <a:rPr lang="en">
                <a:latin typeface="Open Sans"/>
                <a:ea typeface="Open Sans"/>
                <a:cs typeface="Open Sans"/>
                <a:sym typeface="Open Sans"/>
              </a:rPr>
              <a:t>: The marble that was thrown had a higher velocity than the one that was dropped, resulting in a greater impact. The faster an object moves, the more kinetic energy it has when it collides with another object (in this case, the flour).</a:t>
            </a:r>
            <a:endParaRPr>
              <a:latin typeface="Open Sans"/>
              <a:ea typeface="Open Sans"/>
              <a:cs typeface="Open Sans"/>
              <a:sym typeface="Open Sans"/>
            </a:endParaRPr>
          </a:p>
          <a:p>
            <a:pPr indent="-298450" lvl="0" marL="457200" rtl="0" algn="l">
              <a:spcBef>
                <a:spcPts val="0"/>
              </a:spcBef>
              <a:spcAft>
                <a:spcPts val="0"/>
              </a:spcAft>
              <a:buSzPts val="1100"/>
              <a:buFont typeface="Open Sans"/>
              <a:buChar char="-"/>
            </a:pPr>
            <a:r>
              <a:rPr b="1" lang="en">
                <a:latin typeface="Open Sans"/>
                <a:ea typeface="Open Sans"/>
                <a:cs typeface="Open Sans"/>
                <a:sym typeface="Open Sans"/>
              </a:rPr>
              <a:t>Mass</a:t>
            </a:r>
            <a:r>
              <a:rPr lang="en">
                <a:latin typeface="Open Sans"/>
                <a:ea typeface="Open Sans"/>
                <a:cs typeface="Open Sans"/>
                <a:sym typeface="Open Sans"/>
              </a:rPr>
              <a:t>: The larger marble had more mass than the tiny marble, and therefore, created a bigger impact when dropped. The more mass an object has, the greater its potential energy, and the more force it exerts upon impact when dropped from the same height.</a:t>
            </a:r>
            <a:endParaRPr>
              <a:latin typeface="Open Sans"/>
              <a:ea typeface="Open Sans"/>
              <a:cs typeface="Open Sans"/>
              <a:sym typeface="Open Sans"/>
            </a:endParaRPr>
          </a:p>
        </p:txBody>
      </p:sp>
      <p:sp>
        <p:nvSpPr>
          <p:cNvPr id="267" name="Google Shape;267;g279d7508f6e_0_29: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2750d2617aa_3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eriod"/>
            </a:pPr>
            <a:r>
              <a:rPr lang="en"/>
              <a:t>Collision risks, damage to spacecraft, threat to astronauts, Kessler syndrome (chain reactions)</a:t>
            </a:r>
            <a:endParaRPr/>
          </a:p>
          <a:p>
            <a:pPr indent="-298450" lvl="0" marL="457200" rtl="0" algn="l">
              <a:spcBef>
                <a:spcPts val="0"/>
              </a:spcBef>
              <a:spcAft>
                <a:spcPts val="0"/>
              </a:spcAft>
              <a:buSzPts val="1100"/>
              <a:buAutoNum type="arabicPeriod"/>
            </a:pPr>
            <a:r>
              <a:rPr lang="en"/>
              <a:t>Machinery or </a:t>
            </a:r>
            <a:r>
              <a:rPr lang="en"/>
              <a:t>satellite</a:t>
            </a:r>
            <a:r>
              <a:rPr lang="en"/>
              <a:t> fragments, micrometeoroid fragments, paint flecks, tools</a:t>
            </a:r>
            <a:endParaRPr/>
          </a:p>
          <a:p>
            <a:pPr indent="-298450" lvl="0" marL="457200" rtl="0" algn="l">
              <a:spcBef>
                <a:spcPts val="0"/>
              </a:spcBef>
              <a:spcAft>
                <a:spcPts val="0"/>
              </a:spcAft>
              <a:buSzPts val="1100"/>
              <a:buAutoNum type="arabicPeriod"/>
            </a:pPr>
            <a:r>
              <a:rPr lang="en"/>
              <a:t>Objects in orbit, including tiny paint flecks, travel at extremely high speeds. Despite their small size, their high velocity means they have a lot of kinetic energy. This energy translates into a powerful impact when they collide with other objects.</a:t>
            </a:r>
            <a:endParaRPr/>
          </a:p>
        </p:txBody>
      </p:sp>
      <p:sp>
        <p:nvSpPr>
          <p:cNvPr id="277" name="Google Shape;277;g2750d2617aa_3_180: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2fb342b54d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g2fb342b54d1_0_0: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3049dd37152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g3049dd37152_0_3: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750d2617aa_3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g2750d2617aa_3_89: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750cd947e4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Impact refers to the force or shock that occurs when two objects collide. It is the result of the energy transfer between the objects at the moment of collision. The magnitude of the impact depends on the speed (velocity) of the objects, their masses, and how much they deform or transfer energy during the collision.</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Light objects with high velocity can still create a significant impact. Some examples include: </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Micrometeoroids</a:t>
            </a:r>
            <a:r>
              <a:rPr lang="en">
                <a:latin typeface="Open Sans"/>
                <a:ea typeface="Open Sans"/>
                <a:cs typeface="Open Sans"/>
                <a:sym typeface="Open Sans"/>
              </a:rPr>
              <a:t>: Tiny, dust-sized particles moving through space at very high speeds </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Bullets</a:t>
            </a:r>
            <a:r>
              <a:rPr lang="en">
                <a:latin typeface="Open Sans"/>
                <a:ea typeface="Open Sans"/>
                <a:cs typeface="Open Sans"/>
                <a:sym typeface="Open Sans"/>
              </a:rPr>
              <a:t>: On Earth, bullets are relatively small and light, but they can cause serious damage due to their high speed.</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Hail: </a:t>
            </a:r>
            <a:r>
              <a:rPr lang="en">
                <a:latin typeface="Open Sans"/>
                <a:ea typeface="Open Sans"/>
                <a:cs typeface="Open Sans"/>
                <a:sym typeface="Open Sans"/>
              </a:rPr>
              <a:t>Some hail can be small and light, but since it falls from such a great height at high speeds it can cause significant damage.</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Other ideas:</a:t>
            </a:r>
            <a:r>
              <a:rPr lang="en">
                <a:latin typeface="Open Sans"/>
                <a:ea typeface="Open Sans"/>
                <a:cs typeface="Open Sans"/>
                <a:sym typeface="Open Sans"/>
              </a:rPr>
              <a:t> Golf balls, baseballs/softballs, raindrops, shrapnel, wind-blown sand</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Potential Answers: </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Defunct satellites</a:t>
            </a:r>
            <a:r>
              <a:rPr lang="en">
                <a:latin typeface="Open Sans"/>
                <a:ea typeface="Open Sans"/>
                <a:cs typeface="Open Sans"/>
                <a:sym typeface="Open Sans"/>
              </a:rPr>
              <a:t>: Old, non-functioning satellites that are no longer operational but remain in orbit.</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Rocket debris</a:t>
            </a:r>
            <a:r>
              <a:rPr lang="en">
                <a:latin typeface="Open Sans"/>
                <a:ea typeface="Open Sans"/>
                <a:cs typeface="Open Sans"/>
                <a:sym typeface="Open Sans"/>
              </a:rPr>
              <a:t>: Pieces of rockets, including spent stages or remnants from rocket launches.</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Fragments from collisions</a:t>
            </a:r>
            <a:r>
              <a:rPr lang="en">
                <a:latin typeface="Open Sans"/>
                <a:ea typeface="Open Sans"/>
                <a:cs typeface="Open Sans"/>
                <a:sym typeface="Open Sans"/>
              </a:rPr>
              <a:t>: When satellites or other objects collide, they can break into smaller pieces, contributing to space debris.</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Discarded tools or equipment</a:t>
            </a:r>
            <a:r>
              <a:rPr lang="en">
                <a:latin typeface="Open Sans"/>
                <a:ea typeface="Open Sans"/>
                <a:cs typeface="Open Sans"/>
                <a:sym typeface="Open Sans"/>
              </a:rPr>
              <a:t>: Occasionally, astronauts or space missions lose small objects during spacewalks or construction, adding to space debris.</a:t>
            </a:r>
            <a:endParaRPr>
              <a:latin typeface="Open Sans"/>
              <a:ea typeface="Open Sans"/>
              <a:cs typeface="Open Sans"/>
              <a:sym typeface="Open Sans"/>
            </a:endParaRPr>
          </a:p>
          <a:p>
            <a:pPr indent="-298450" lvl="0" marL="457200" rtl="0" algn="l">
              <a:spcBef>
                <a:spcPts val="0"/>
              </a:spcBef>
              <a:spcAft>
                <a:spcPts val="0"/>
              </a:spcAft>
              <a:buSzPts val="1100"/>
              <a:buFont typeface="Open Sans"/>
              <a:buAutoNum type="arabicPeriod"/>
            </a:pPr>
            <a:r>
              <a:rPr lang="en">
                <a:latin typeface="Open Sans"/>
                <a:ea typeface="Open Sans"/>
                <a:cs typeface="Open Sans"/>
                <a:sym typeface="Open Sans"/>
              </a:rPr>
              <a:t>Potential Answers:</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Damage to spacecraft</a:t>
            </a:r>
            <a:r>
              <a:rPr lang="en">
                <a:latin typeface="Open Sans"/>
                <a:ea typeface="Open Sans"/>
                <a:cs typeface="Open Sans"/>
                <a:sym typeface="Open Sans"/>
              </a:rPr>
              <a:t>: High-speed collisions with space debris, even tiny fragments, can puncture or severely damage spacecraft, satellites, or the International Space Station (ISS).</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Risk to astronauts</a:t>
            </a:r>
            <a:r>
              <a:rPr lang="en">
                <a:latin typeface="Open Sans"/>
                <a:ea typeface="Open Sans"/>
                <a:cs typeface="Open Sans"/>
                <a:sym typeface="Open Sans"/>
              </a:rPr>
              <a:t>: Debris could pose a serious threat to astronauts during spacewalks or missions. A small piece of debris could penetrate a space suit or spacecraft hull, causing injuries or critical damage.</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Loss of satellites</a:t>
            </a:r>
            <a:r>
              <a:rPr lang="en">
                <a:latin typeface="Open Sans"/>
                <a:ea typeface="Open Sans"/>
                <a:cs typeface="Open Sans"/>
                <a:sym typeface="Open Sans"/>
              </a:rPr>
              <a:t>: Collisions with space debris can disable or destroy expensive and essential satellites, disrupting communications, weather forecasting, GPS, and other vital services.</a:t>
            </a:r>
            <a:endParaRPr>
              <a:latin typeface="Open Sans"/>
              <a:ea typeface="Open Sans"/>
              <a:cs typeface="Open Sans"/>
              <a:sym typeface="Open Sans"/>
            </a:endParaRPr>
          </a:p>
          <a:p>
            <a:pPr indent="-298450" lvl="1" marL="914400" rtl="0" algn="l">
              <a:spcBef>
                <a:spcPts val="0"/>
              </a:spcBef>
              <a:spcAft>
                <a:spcPts val="0"/>
              </a:spcAft>
              <a:buSzPts val="1100"/>
              <a:buFont typeface="Open Sans"/>
              <a:buAutoNum type="alphaLcPeriod"/>
            </a:pPr>
            <a:r>
              <a:rPr b="1" lang="en">
                <a:latin typeface="Open Sans"/>
                <a:ea typeface="Open Sans"/>
                <a:cs typeface="Open Sans"/>
                <a:sym typeface="Open Sans"/>
              </a:rPr>
              <a:t>Kessler Syndrome</a:t>
            </a:r>
            <a:r>
              <a:rPr lang="en">
                <a:latin typeface="Open Sans"/>
                <a:ea typeface="Open Sans"/>
                <a:cs typeface="Open Sans"/>
                <a:sym typeface="Open Sans"/>
              </a:rPr>
              <a:t>: This is a scenario where debris from one collision creates a chain reaction of further collisions, leading to more space debris, potentially making parts of Earth’s orbit unusable for future missions.</a:t>
            </a:r>
            <a:endParaRPr>
              <a:latin typeface="Open Sans"/>
              <a:ea typeface="Open Sans"/>
              <a:cs typeface="Open Sans"/>
              <a:sym typeface="Open Sans"/>
            </a:endParaRPr>
          </a:p>
        </p:txBody>
      </p:sp>
      <p:sp>
        <p:nvSpPr>
          <p:cNvPr id="189" name="Google Shape;189;g2750cd947e4_0_123: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79d7508f6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g279d7508f6e_0_0: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2750d2617aa_3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g2750d2617aa_3_108: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2750cd947e4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g2750cd947e4_0_94: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2750d2617aa_3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g2750d2617aa_3_130: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4"/>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4"/>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4"/>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0" name="Shape 60"/>
        <p:cNvGrpSpPr/>
        <p:nvPr/>
      </p:nvGrpSpPr>
      <p:grpSpPr>
        <a:xfrm>
          <a:off x="0" y="0"/>
          <a:ext cx="0" cy="0"/>
          <a:chOff x="0" y="0"/>
          <a:chExt cx="0" cy="0"/>
        </a:xfrm>
      </p:grpSpPr>
      <p:sp>
        <p:nvSpPr>
          <p:cNvPr id="61" name="Google Shape;61;p15"/>
          <p:cNvSpPr txBox="1"/>
          <p:nvPr>
            <p:ph type="ctrTitle"/>
          </p:nvPr>
        </p:nvSpPr>
        <p:spPr>
          <a:xfrm>
            <a:off x="783771" y="982713"/>
            <a:ext cx="8882743" cy="678087"/>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5"/>
          <p:cNvSpPr txBox="1"/>
          <p:nvPr>
            <p:ph idx="1" type="subTitle"/>
          </p:nvPr>
        </p:nvSpPr>
        <p:spPr>
          <a:xfrm>
            <a:off x="1567543" y="1792609"/>
            <a:ext cx="7315200" cy="808432"/>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63" name="Google Shape;63;p15"/>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5"/>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5"/>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6" name="Shape 66"/>
        <p:cNvGrpSpPr/>
        <p:nvPr/>
      </p:nvGrpSpPr>
      <p:grpSpPr>
        <a:xfrm>
          <a:off x="0" y="0"/>
          <a:ext cx="0" cy="0"/>
          <a:chOff x="0" y="0"/>
          <a:chExt cx="0" cy="0"/>
        </a:xfrm>
      </p:grpSpPr>
      <p:sp>
        <p:nvSpPr>
          <p:cNvPr id="67" name="Google Shape;67;p16"/>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16"/>
          <p:cNvSpPr txBox="1"/>
          <p:nvPr>
            <p:ph idx="1" type="body"/>
          </p:nvPr>
        </p:nvSpPr>
        <p:spPr>
          <a:xfrm>
            <a:off x="522514" y="738133"/>
            <a:ext cx="9405257" cy="2087716"/>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9" name="Google Shape;69;p16"/>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6"/>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6"/>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2" name="Shape 72"/>
        <p:cNvGrpSpPr/>
        <p:nvPr/>
      </p:nvGrpSpPr>
      <p:grpSpPr>
        <a:xfrm>
          <a:off x="0" y="0"/>
          <a:ext cx="0" cy="0"/>
          <a:chOff x="0" y="0"/>
          <a:chExt cx="0" cy="0"/>
        </a:xfrm>
      </p:grpSpPr>
      <p:sp>
        <p:nvSpPr>
          <p:cNvPr id="73" name="Google Shape;73;p17"/>
          <p:cNvSpPr txBox="1"/>
          <p:nvPr>
            <p:ph type="title"/>
          </p:nvPr>
        </p:nvSpPr>
        <p:spPr>
          <a:xfrm>
            <a:off x="825501" y="2032796"/>
            <a:ext cx="8882743" cy="628292"/>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7"/>
          <p:cNvSpPr txBox="1"/>
          <p:nvPr>
            <p:ph idx="1" type="body"/>
          </p:nvPr>
        </p:nvSpPr>
        <p:spPr>
          <a:xfrm>
            <a:off x="825501" y="1340796"/>
            <a:ext cx="8882743" cy="6920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75" name="Google Shape;75;p17"/>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7"/>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7"/>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8" name="Shape 78"/>
        <p:cNvGrpSpPr/>
        <p:nvPr/>
      </p:nvGrpSpPr>
      <p:grpSpPr>
        <a:xfrm>
          <a:off x="0" y="0"/>
          <a:ext cx="0" cy="0"/>
          <a:chOff x="0" y="0"/>
          <a:chExt cx="0" cy="0"/>
        </a:xfrm>
      </p:grpSpPr>
      <p:sp>
        <p:nvSpPr>
          <p:cNvPr id="79" name="Google Shape;79;p18"/>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8"/>
          <p:cNvSpPr txBox="1"/>
          <p:nvPr>
            <p:ph idx="1" type="body"/>
          </p:nvPr>
        </p:nvSpPr>
        <p:spPr>
          <a:xfrm>
            <a:off x="522514" y="738133"/>
            <a:ext cx="4615543" cy="208771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1" name="Google Shape;81;p18"/>
          <p:cNvSpPr txBox="1"/>
          <p:nvPr>
            <p:ph idx="2" type="body"/>
          </p:nvPr>
        </p:nvSpPr>
        <p:spPr>
          <a:xfrm>
            <a:off x="5312229" y="738133"/>
            <a:ext cx="4615543" cy="208771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2" name="Google Shape;82;p18"/>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8"/>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8"/>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5" name="Shape 85"/>
        <p:cNvGrpSpPr/>
        <p:nvPr/>
      </p:nvGrpSpPr>
      <p:grpSpPr>
        <a:xfrm>
          <a:off x="0" y="0"/>
          <a:ext cx="0" cy="0"/>
          <a:chOff x="0" y="0"/>
          <a:chExt cx="0" cy="0"/>
        </a:xfrm>
      </p:grpSpPr>
      <p:sp>
        <p:nvSpPr>
          <p:cNvPr id="86" name="Google Shape;86;p19"/>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9"/>
          <p:cNvSpPr txBox="1"/>
          <p:nvPr>
            <p:ph idx="1" type="body"/>
          </p:nvPr>
        </p:nvSpPr>
        <p:spPr>
          <a:xfrm>
            <a:off x="522514" y="708110"/>
            <a:ext cx="4617358" cy="295107"/>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88" name="Google Shape;88;p19"/>
          <p:cNvSpPr txBox="1"/>
          <p:nvPr>
            <p:ph idx="2" type="body"/>
          </p:nvPr>
        </p:nvSpPr>
        <p:spPr>
          <a:xfrm>
            <a:off x="522514" y="1003217"/>
            <a:ext cx="4617358" cy="182263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89" name="Google Shape;89;p19"/>
          <p:cNvSpPr txBox="1"/>
          <p:nvPr>
            <p:ph idx="3" type="body"/>
          </p:nvPr>
        </p:nvSpPr>
        <p:spPr>
          <a:xfrm>
            <a:off x="5308600" y="708110"/>
            <a:ext cx="4619171" cy="295107"/>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90" name="Google Shape;90;p19"/>
          <p:cNvSpPr txBox="1"/>
          <p:nvPr>
            <p:ph idx="4" type="body"/>
          </p:nvPr>
        </p:nvSpPr>
        <p:spPr>
          <a:xfrm>
            <a:off x="5308600" y="1003217"/>
            <a:ext cx="4619171" cy="182263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91" name="Google Shape;91;p19"/>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9"/>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9"/>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4" name="Shape 94"/>
        <p:cNvGrpSpPr/>
        <p:nvPr/>
      </p:nvGrpSpPr>
      <p:grpSpPr>
        <a:xfrm>
          <a:off x="0" y="0"/>
          <a:ext cx="0" cy="0"/>
          <a:chOff x="0" y="0"/>
          <a:chExt cx="0" cy="0"/>
        </a:xfrm>
      </p:grpSpPr>
      <p:sp>
        <p:nvSpPr>
          <p:cNvPr id="95" name="Google Shape;95;p20"/>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6" name="Google Shape;96;p20"/>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0"/>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0"/>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9" name="Shape 99"/>
        <p:cNvGrpSpPr/>
        <p:nvPr/>
      </p:nvGrpSpPr>
      <p:grpSpPr>
        <a:xfrm>
          <a:off x="0" y="0"/>
          <a:ext cx="0" cy="0"/>
          <a:chOff x="0" y="0"/>
          <a:chExt cx="0" cy="0"/>
        </a:xfrm>
      </p:grpSpPr>
      <p:sp>
        <p:nvSpPr>
          <p:cNvPr id="100" name="Google Shape;100;p21"/>
          <p:cNvSpPr txBox="1"/>
          <p:nvPr>
            <p:ph type="title"/>
          </p:nvPr>
        </p:nvSpPr>
        <p:spPr>
          <a:xfrm>
            <a:off x="522514" y="125951"/>
            <a:ext cx="3438072" cy="53602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21"/>
          <p:cNvSpPr txBox="1"/>
          <p:nvPr>
            <p:ph idx="1" type="body"/>
          </p:nvPr>
        </p:nvSpPr>
        <p:spPr>
          <a:xfrm>
            <a:off x="4085771" y="125951"/>
            <a:ext cx="5842000" cy="2699898"/>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02" name="Google Shape;102;p21"/>
          <p:cNvSpPr txBox="1"/>
          <p:nvPr>
            <p:ph idx="2" type="body"/>
          </p:nvPr>
        </p:nvSpPr>
        <p:spPr>
          <a:xfrm>
            <a:off x="522514" y="661977"/>
            <a:ext cx="3438072" cy="216387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03" name="Google Shape;103;p21"/>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21"/>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1"/>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6" name="Shape 106"/>
        <p:cNvGrpSpPr/>
        <p:nvPr/>
      </p:nvGrpSpPr>
      <p:grpSpPr>
        <a:xfrm>
          <a:off x="0" y="0"/>
          <a:ext cx="0" cy="0"/>
          <a:chOff x="0" y="0"/>
          <a:chExt cx="0" cy="0"/>
        </a:xfrm>
      </p:grpSpPr>
      <p:sp>
        <p:nvSpPr>
          <p:cNvPr id="107" name="Google Shape;107;p22"/>
          <p:cNvSpPr txBox="1"/>
          <p:nvPr>
            <p:ph type="title"/>
          </p:nvPr>
        </p:nvSpPr>
        <p:spPr>
          <a:xfrm>
            <a:off x="2048329" y="2214400"/>
            <a:ext cx="6270171" cy="26142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8" name="Google Shape;108;p22"/>
          <p:cNvSpPr/>
          <p:nvPr>
            <p:ph idx="2" type="pic"/>
          </p:nvPr>
        </p:nvSpPr>
        <p:spPr>
          <a:xfrm>
            <a:off x="2048329" y="282658"/>
            <a:ext cx="6270171" cy="1898057"/>
          </a:xfrm>
          <a:prstGeom prst="rect">
            <a:avLst/>
          </a:prstGeom>
          <a:noFill/>
          <a:ln>
            <a:noFill/>
          </a:ln>
        </p:spPr>
      </p:sp>
      <p:sp>
        <p:nvSpPr>
          <p:cNvPr id="109" name="Google Shape;109;p22"/>
          <p:cNvSpPr txBox="1"/>
          <p:nvPr>
            <p:ph idx="1" type="body"/>
          </p:nvPr>
        </p:nvSpPr>
        <p:spPr>
          <a:xfrm>
            <a:off x="2048329" y="2475822"/>
            <a:ext cx="6270171" cy="3712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10" name="Google Shape;110;p22"/>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2"/>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2"/>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13" name="Shape 113"/>
        <p:cNvGrpSpPr/>
        <p:nvPr/>
      </p:nvGrpSpPr>
      <p:grpSpPr>
        <a:xfrm>
          <a:off x="0" y="0"/>
          <a:ext cx="0" cy="0"/>
          <a:chOff x="0" y="0"/>
          <a:chExt cx="0" cy="0"/>
        </a:xfrm>
      </p:grpSpPr>
      <p:sp>
        <p:nvSpPr>
          <p:cNvPr id="114" name="Google Shape;114;p23"/>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5" name="Google Shape;115;p23"/>
          <p:cNvSpPr txBox="1"/>
          <p:nvPr>
            <p:ph idx="1" type="body"/>
          </p:nvPr>
        </p:nvSpPr>
        <p:spPr>
          <a:xfrm rot="5400000">
            <a:off x="4181285" y="-2920637"/>
            <a:ext cx="2087716" cy="9405257"/>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6" name="Google Shape;116;p23"/>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3"/>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3"/>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9" name="Shape 119"/>
        <p:cNvGrpSpPr/>
        <p:nvPr/>
      </p:nvGrpSpPr>
      <p:grpSpPr>
        <a:xfrm>
          <a:off x="0" y="0"/>
          <a:ext cx="0" cy="0"/>
          <a:chOff x="0" y="0"/>
          <a:chExt cx="0" cy="0"/>
        </a:xfrm>
      </p:grpSpPr>
      <p:sp>
        <p:nvSpPr>
          <p:cNvPr id="120" name="Google Shape;120;p24"/>
          <p:cNvSpPr txBox="1"/>
          <p:nvPr>
            <p:ph type="title"/>
          </p:nvPr>
        </p:nvSpPr>
        <p:spPr>
          <a:xfrm rot="5400000">
            <a:off x="7402531" y="300610"/>
            <a:ext cx="2699166" cy="2351314"/>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1" name="Google Shape;121;p24"/>
          <p:cNvSpPr txBox="1"/>
          <p:nvPr>
            <p:ph idx="1" type="body"/>
          </p:nvPr>
        </p:nvSpPr>
        <p:spPr>
          <a:xfrm rot="5400000">
            <a:off x="2612817" y="-1963619"/>
            <a:ext cx="2699166" cy="6879771"/>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2" name="Google Shape;122;p24"/>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24"/>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24"/>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2" name="Google Shape;52;p13"/>
          <p:cNvSpPr txBox="1"/>
          <p:nvPr>
            <p:ph idx="1" type="body"/>
          </p:nvPr>
        </p:nvSpPr>
        <p:spPr>
          <a:xfrm>
            <a:off x="522514" y="738133"/>
            <a:ext cx="9405257" cy="2087716"/>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hyperlink" Target="http://www.youtube.com/watch?v=RG0-UwdnReg" TargetMode="External"/><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90F10"/>
        </a:solidFill>
      </p:bgPr>
    </p:bg>
    <p:spTree>
      <p:nvGrpSpPr>
        <p:cNvPr id="128" name="Shape 128"/>
        <p:cNvGrpSpPr/>
        <p:nvPr/>
      </p:nvGrpSpPr>
      <p:grpSpPr>
        <a:xfrm>
          <a:off x="0" y="0"/>
          <a:ext cx="0" cy="0"/>
          <a:chOff x="0" y="0"/>
          <a:chExt cx="0" cy="0"/>
        </a:xfrm>
      </p:grpSpPr>
      <p:pic>
        <p:nvPicPr>
          <p:cNvPr id="129" name="Google Shape;129;p25"/>
          <p:cNvPicPr preferRelativeResize="0"/>
          <p:nvPr/>
        </p:nvPicPr>
        <p:blipFill rotWithShape="1">
          <a:blip r:embed="rId3">
            <a:alphaModFix/>
          </a:blip>
          <a:srcRect b="48174" l="2546" r="50636" t="1597"/>
          <a:stretch/>
        </p:blipFill>
        <p:spPr>
          <a:xfrm>
            <a:off x="8041700" y="2561775"/>
            <a:ext cx="1730152" cy="2710325"/>
          </a:xfrm>
          <a:prstGeom prst="rect">
            <a:avLst/>
          </a:prstGeom>
          <a:noFill/>
          <a:ln>
            <a:noFill/>
          </a:ln>
        </p:spPr>
      </p:pic>
      <p:pic>
        <p:nvPicPr>
          <p:cNvPr id="130" name="Google Shape;130;p25"/>
          <p:cNvPicPr preferRelativeResize="0"/>
          <p:nvPr/>
        </p:nvPicPr>
        <p:blipFill rotWithShape="1">
          <a:blip r:embed="rId3">
            <a:alphaModFix/>
          </a:blip>
          <a:srcRect b="48174" l="2546" r="50636" t="1597"/>
          <a:stretch/>
        </p:blipFill>
        <p:spPr>
          <a:xfrm>
            <a:off x="6656813" y="2561775"/>
            <a:ext cx="1730152" cy="2583475"/>
          </a:xfrm>
          <a:prstGeom prst="rect">
            <a:avLst/>
          </a:prstGeom>
          <a:noFill/>
          <a:ln>
            <a:noFill/>
          </a:ln>
        </p:spPr>
      </p:pic>
      <p:pic>
        <p:nvPicPr>
          <p:cNvPr id="131" name="Google Shape;131;p25"/>
          <p:cNvPicPr preferRelativeResize="0"/>
          <p:nvPr/>
        </p:nvPicPr>
        <p:blipFill rotWithShape="1">
          <a:blip r:embed="rId3">
            <a:alphaModFix/>
          </a:blip>
          <a:srcRect b="48174" l="2546" r="50636" t="1597"/>
          <a:stretch/>
        </p:blipFill>
        <p:spPr>
          <a:xfrm>
            <a:off x="4942700" y="2561775"/>
            <a:ext cx="1730152" cy="2583475"/>
          </a:xfrm>
          <a:prstGeom prst="rect">
            <a:avLst/>
          </a:prstGeom>
          <a:noFill/>
          <a:ln>
            <a:noFill/>
          </a:ln>
        </p:spPr>
      </p:pic>
      <p:pic>
        <p:nvPicPr>
          <p:cNvPr id="132" name="Google Shape;132;p25"/>
          <p:cNvPicPr preferRelativeResize="0"/>
          <p:nvPr/>
        </p:nvPicPr>
        <p:blipFill rotWithShape="1">
          <a:blip r:embed="rId3">
            <a:alphaModFix/>
          </a:blip>
          <a:srcRect b="48174" l="2546" r="50636" t="1597"/>
          <a:stretch/>
        </p:blipFill>
        <p:spPr>
          <a:xfrm flipH="1" rot="10800000">
            <a:off x="3212538" y="2561775"/>
            <a:ext cx="1730152" cy="2583475"/>
          </a:xfrm>
          <a:prstGeom prst="rect">
            <a:avLst/>
          </a:prstGeom>
          <a:noFill/>
          <a:ln>
            <a:noFill/>
          </a:ln>
        </p:spPr>
      </p:pic>
      <p:pic>
        <p:nvPicPr>
          <p:cNvPr id="133" name="Google Shape;133;p25"/>
          <p:cNvPicPr preferRelativeResize="0"/>
          <p:nvPr/>
        </p:nvPicPr>
        <p:blipFill rotWithShape="1">
          <a:blip r:embed="rId3">
            <a:alphaModFix/>
          </a:blip>
          <a:srcRect b="48174" l="2546" r="50636" t="1597"/>
          <a:stretch/>
        </p:blipFill>
        <p:spPr>
          <a:xfrm flipH="1">
            <a:off x="1730175" y="2505650"/>
            <a:ext cx="1730152" cy="2583475"/>
          </a:xfrm>
          <a:prstGeom prst="rect">
            <a:avLst/>
          </a:prstGeom>
          <a:noFill/>
          <a:ln>
            <a:noFill/>
          </a:ln>
        </p:spPr>
      </p:pic>
      <p:pic>
        <p:nvPicPr>
          <p:cNvPr id="134" name="Google Shape;134;p25"/>
          <p:cNvPicPr preferRelativeResize="0"/>
          <p:nvPr/>
        </p:nvPicPr>
        <p:blipFill rotWithShape="1">
          <a:blip r:embed="rId3">
            <a:alphaModFix/>
          </a:blip>
          <a:srcRect b="48174" l="2546" r="50636" t="1597"/>
          <a:stretch/>
        </p:blipFill>
        <p:spPr>
          <a:xfrm flipH="1" rot="10800000">
            <a:off x="14625" y="2561775"/>
            <a:ext cx="1730152" cy="2583475"/>
          </a:xfrm>
          <a:prstGeom prst="rect">
            <a:avLst/>
          </a:prstGeom>
          <a:noFill/>
          <a:ln>
            <a:noFill/>
          </a:ln>
        </p:spPr>
      </p:pic>
      <p:pic>
        <p:nvPicPr>
          <p:cNvPr id="135" name="Google Shape;135;p25"/>
          <p:cNvPicPr preferRelativeResize="0"/>
          <p:nvPr/>
        </p:nvPicPr>
        <p:blipFill rotWithShape="1">
          <a:blip r:embed="rId3">
            <a:alphaModFix/>
          </a:blip>
          <a:srcRect b="48174" l="2546" r="50636" t="1597"/>
          <a:stretch/>
        </p:blipFill>
        <p:spPr>
          <a:xfrm>
            <a:off x="7189625" y="-21700"/>
            <a:ext cx="1954374" cy="2583475"/>
          </a:xfrm>
          <a:prstGeom prst="rect">
            <a:avLst/>
          </a:prstGeom>
          <a:noFill/>
          <a:ln>
            <a:noFill/>
          </a:ln>
        </p:spPr>
      </p:pic>
      <p:pic>
        <p:nvPicPr>
          <p:cNvPr id="136" name="Google Shape;136;p25"/>
          <p:cNvPicPr preferRelativeResize="0"/>
          <p:nvPr/>
        </p:nvPicPr>
        <p:blipFill rotWithShape="1">
          <a:blip r:embed="rId3">
            <a:alphaModFix/>
          </a:blip>
          <a:srcRect b="48174" l="2546" r="50636" t="1597"/>
          <a:stretch/>
        </p:blipFill>
        <p:spPr>
          <a:xfrm>
            <a:off x="5332275" y="-21700"/>
            <a:ext cx="1954374" cy="2583475"/>
          </a:xfrm>
          <a:prstGeom prst="rect">
            <a:avLst/>
          </a:prstGeom>
          <a:noFill/>
          <a:ln>
            <a:noFill/>
          </a:ln>
        </p:spPr>
      </p:pic>
      <p:pic>
        <p:nvPicPr>
          <p:cNvPr id="137" name="Google Shape;137;p25"/>
          <p:cNvPicPr preferRelativeResize="0"/>
          <p:nvPr/>
        </p:nvPicPr>
        <p:blipFill rotWithShape="1">
          <a:blip r:embed="rId3">
            <a:alphaModFix/>
          </a:blip>
          <a:srcRect b="48174" l="2546" r="50636" t="1597"/>
          <a:stretch/>
        </p:blipFill>
        <p:spPr>
          <a:xfrm rot="10800000">
            <a:off x="3460326" y="-21700"/>
            <a:ext cx="1871951" cy="2583475"/>
          </a:xfrm>
          <a:prstGeom prst="rect">
            <a:avLst/>
          </a:prstGeom>
          <a:noFill/>
          <a:ln>
            <a:noFill/>
          </a:ln>
        </p:spPr>
      </p:pic>
      <p:pic>
        <p:nvPicPr>
          <p:cNvPr id="138" name="Google Shape;138;p25"/>
          <p:cNvPicPr preferRelativeResize="0"/>
          <p:nvPr/>
        </p:nvPicPr>
        <p:blipFill rotWithShape="1">
          <a:blip r:embed="rId3">
            <a:alphaModFix/>
          </a:blip>
          <a:srcRect b="48174" l="2546" r="50636" t="1597"/>
          <a:stretch/>
        </p:blipFill>
        <p:spPr>
          <a:xfrm>
            <a:off x="1730175" y="-21700"/>
            <a:ext cx="1730152" cy="2583475"/>
          </a:xfrm>
          <a:prstGeom prst="rect">
            <a:avLst/>
          </a:prstGeom>
          <a:noFill/>
          <a:ln>
            <a:noFill/>
          </a:ln>
        </p:spPr>
      </p:pic>
      <p:pic>
        <p:nvPicPr>
          <p:cNvPr id="139" name="Google Shape;139;p25"/>
          <p:cNvPicPr preferRelativeResize="0"/>
          <p:nvPr/>
        </p:nvPicPr>
        <p:blipFill rotWithShape="1">
          <a:blip r:embed="rId3">
            <a:alphaModFix/>
          </a:blip>
          <a:srcRect b="48174" l="2546" r="50636" t="1597"/>
          <a:stretch/>
        </p:blipFill>
        <p:spPr>
          <a:xfrm>
            <a:off x="0" y="-21700"/>
            <a:ext cx="1730152" cy="2583475"/>
          </a:xfrm>
          <a:prstGeom prst="rect">
            <a:avLst/>
          </a:prstGeom>
          <a:noFill/>
          <a:ln>
            <a:noFill/>
          </a:ln>
        </p:spPr>
      </p:pic>
      <p:sp>
        <p:nvSpPr>
          <p:cNvPr id="140" name="Google Shape;140;p25"/>
          <p:cNvSpPr txBox="1"/>
          <p:nvPr/>
        </p:nvSpPr>
        <p:spPr>
          <a:xfrm>
            <a:off x="1241928" y="2275264"/>
            <a:ext cx="4694400" cy="6633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1" i="1" lang="en" sz="4310" u="none" cap="none" strike="noStrike">
                <a:solidFill>
                  <a:srgbClr val="39479C"/>
                </a:solidFill>
                <a:latin typeface="Open Sans"/>
                <a:ea typeface="Open Sans"/>
                <a:cs typeface="Open Sans"/>
                <a:sym typeface="Open Sans"/>
              </a:rPr>
              <a:t>Space Pollutio</a:t>
            </a:r>
            <a:r>
              <a:rPr b="1" i="1" lang="en" sz="4310" u="none" cap="none" strike="noStrike">
                <a:solidFill>
                  <a:srgbClr val="39479C"/>
                </a:solidFill>
                <a:latin typeface="Open Sans"/>
                <a:ea typeface="Open Sans"/>
                <a:cs typeface="Open Sans"/>
                <a:sym typeface="Open Sans"/>
              </a:rPr>
              <a:t>n</a:t>
            </a:r>
            <a:endParaRPr i="1"/>
          </a:p>
        </p:txBody>
      </p:sp>
      <p:sp>
        <p:nvSpPr>
          <p:cNvPr id="141" name="Google Shape;141;p25"/>
          <p:cNvSpPr txBox="1"/>
          <p:nvPr/>
        </p:nvSpPr>
        <p:spPr>
          <a:xfrm>
            <a:off x="6425075" y="4231129"/>
            <a:ext cx="2193613" cy="370908"/>
          </a:xfrm>
          <a:prstGeom prst="rect">
            <a:avLst/>
          </a:prstGeom>
          <a:noFill/>
          <a:ln>
            <a:noFill/>
          </a:ln>
        </p:spPr>
        <p:txBody>
          <a:bodyPr anchorCtr="0" anchor="t" bIns="0" lIns="0" spcFirstLastPara="1" rIns="0" wrap="square" tIns="0">
            <a:spAutoFit/>
          </a:bodyPr>
          <a:lstStyle/>
          <a:p>
            <a:pPr indent="0" lvl="0" marL="0" marR="0" rtl="0" algn="l">
              <a:lnSpc>
                <a:spcPct val="84399"/>
              </a:lnSpc>
              <a:spcBef>
                <a:spcPts val="0"/>
              </a:spcBef>
              <a:spcAft>
                <a:spcPts val="0"/>
              </a:spcAft>
              <a:buNone/>
            </a:pPr>
            <a:r>
              <a:rPr b="1" i="0" lang="en" sz="2391" u="none" cap="none" strike="noStrike">
                <a:solidFill>
                  <a:srgbClr val="39479C"/>
                </a:solidFill>
                <a:latin typeface="Open Sans"/>
                <a:ea typeface="Open Sans"/>
                <a:cs typeface="Open Sans"/>
                <a:sym typeface="Open Sans"/>
              </a:rPr>
              <a:t>Hot </a:t>
            </a:r>
            <a:r>
              <a:rPr b="0" i="0" lang="en" sz="2391" u="none" cap="none" strike="noStrike">
                <a:solidFill>
                  <a:srgbClr val="39479C"/>
                </a:solidFill>
                <a:latin typeface="Open Sans"/>
                <a:ea typeface="Open Sans"/>
                <a:cs typeface="Open Sans"/>
                <a:sym typeface="Open Sans"/>
              </a:rPr>
              <a:t>Science </a:t>
            </a:r>
            <a:r>
              <a:rPr b="1" i="0" lang="en" sz="2391" u="none" cap="none" strike="noStrike">
                <a:solidFill>
                  <a:srgbClr val="39479C"/>
                </a:solidFill>
                <a:latin typeface="Open Sans"/>
                <a:ea typeface="Open Sans"/>
                <a:cs typeface="Open Sans"/>
                <a:sym typeface="Open Sans"/>
              </a:rPr>
              <a:t>Cool</a:t>
            </a:r>
            <a:r>
              <a:rPr b="0" i="0" lang="en" sz="2391" u="none" cap="none" strike="noStrike">
                <a:solidFill>
                  <a:srgbClr val="39479C"/>
                </a:solidFill>
                <a:latin typeface="Open Sans"/>
                <a:ea typeface="Open Sans"/>
                <a:cs typeface="Open Sans"/>
                <a:sym typeface="Open Sans"/>
              </a:rPr>
              <a:t> Activities</a:t>
            </a:r>
            <a:endParaRPr/>
          </a:p>
        </p:txBody>
      </p:sp>
      <p:sp>
        <p:nvSpPr>
          <p:cNvPr id="142" name="Google Shape;142;p25"/>
          <p:cNvSpPr txBox="1"/>
          <p:nvPr/>
        </p:nvSpPr>
        <p:spPr>
          <a:xfrm>
            <a:off x="5474075" y="448950"/>
            <a:ext cx="3320400" cy="17178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 sz="6200" u="none" cap="none" strike="noStrike">
                <a:solidFill>
                  <a:srgbClr val="39479C"/>
                </a:solidFill>
                <a:latin typeface="Open Sans"/>
                <a:ea typeface="Open Sans"/>
                <a:cs typeface="Open Sans"/>
                <a:sym typeface="Open Sans"/>
              </a:rPr>
              <a:t>Hot</a:t>
            </a:r>
            <a:endParaRPr sz="6200">
              <a:solidFill>
                <a:srgbClr val="39479C"/>
              </a:solidFill>
            </a:endParaRPr>
          </a:p>
          <a:p>
            <a:pPr indent="0" lvl="0" marL="0" marR="0" rtl="0" algn="l">
              <a:lnSpc>
                <a:spcPct val="90000"/>
              </a:lnSpc>
              <a:spcBef>
                <a:spcPts val="0"/>
              </a:spcBef>
              <a:spcAft>
                <a:spcPts val="0"/>
              </a:spcAft>
              <a:buNone/>
            </a:pPr>
            <a:r>
              <a:rPr b="0" i="0" lang="en" sz="6200" u="none" cap="none" strike="noStrike">
                <a:solidFill>
                  <a:srgbClr val="39479C"/>
                </a:solidFill>
                <a:latin typeface="Open Sans"/>
                <a:ea typeface="Open Sans"/>
                <a:cs typeface="Open Sans"/>
                <a:sym typeface="Open Sans"/>
              </a:rPr>
              <a:t>Science</a:t>
            </a:r>
            <a:endParaRPr sz="6200">
              <a:solidFill>
                <a:srgbClr val="39479C"/>
              </a:solidFill>
            </a:endParaRPr>
          </a:p>
        </p:txBody>
      </p:sp>
      <p:grpSp>
        <p:nvGrpSpPr>
          <p:cNvPr id="143" name="Google Shape;143;p25"/>
          <p:cNvGrpSpPr/>
          <p:nvPr/>
        </p:nvGrpSpPr>
        <p:grpSpPr>
          <a:xfrm>
            <a:off x="-1" y="0"/>
            <a:ext cx="9165244" cy="5317770"/>
            <a:chOff x="63500" y="63500"/>
            <a:chExt cx="8019288" cy="11527792"/>
          </a:xfrm>
        </p:grpSpPr>
        <p:sp>
          <p:nvSpPr>
            <p:cNvPr id="144" name="Google Shape;144;p25"/>
            <p:cNvSpPr/>
            <p:nvPr/>
          </p:nvSpPr>
          <p:spPr>
            <a:xfrm>
              <a:off x="7854188" y="290195"/>
              <a:ext cx="228600" cy="3810"/>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sp>
          <p:nvSpPr>
            <p:cNvPr id="145" name="Google Shape;145;p25"/>
            <p:cNvSpPr/>
            <p:nvPr/>
          </p:nvSpPr>
          <p:spPr>
            <a:xfrm>
              <a:off x="7852283" y="63500"/>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146" name="Google Shape;146;p25"/>
            <p:cNvSpPr/>
            <p:nvPr/>
          </p:nvSpPr>
          <p:spPr>
            <a:xfrm>
              <a:off x="7852283" y="10981436"/>
              <a:ext cx="3810" cy="228600"/>
            </a:xfrm>
            <a:custGeom>
              <a:rect b="b" l="l" r="r" t="t"/>
              <a:pathLst>
                <a:path extrusionOk="0" h="228600" w="3810">
                  <a:moveTo>
                    <a:pt x="0" y="228600"/>
                  </a:moveTo>
                  <a:lnTo>
                    <a:pt x="0" y="0"/>
                  </a:lnTo>
                  <a:lnTo>
                    <a:pt x="3810" y="0"/>
                  </a:lnTo>
                  <a:lnTo>
                    <a:pt x="3810" y="228600"/>
                  </a:lnTo>
                  <a:close/>
                </a:path>
              </a:pathLst>
            </a:custGeom>
            <a:solidFill>
              <a:srgbClr val="090F10"/>
            </a:solidFill>
            <a:ln>
              <a:noFill/>
            </a:ln>
          </p:spPr>
        </p:sp>
        <p:sp>
          <p:nvSpPr>
            <p:cNvPr id="147" name="Google Shape;147;p25"/>
            <p:cNvSpPr/>
            <p:nvPr/>
          </p:nvSpPr>
          <p:spPr>
            <a:xfrm>
              <a:off x="7854188" y="10979531"/>
              <a:ext cx="228600" cy="3810"/>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sp>
          <p:nvSpPr>
            <p:cNvPr id="148" name="Google Shape;148;p25"/>
            <p:cNvSpPr/>
            <p:nvPr/>
          </p:nvSpPr>
          <p:spPr>
            <a:xfrm>
              <a:off x="63500" y="10979531"/>
              <a:ext cx="228600" cy="3810"/>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149" name="Google Shape;149;p25"/>
            <p:cNvSpPr/>
            <p:nvPr/>
          </p:nvSpPr>
          <p:spPr>
            <a:xfrm>
              <a:off x="290195" y="10981436"/>
              <a:ext cx="3810" cy="228600"/>
            </a:xfrm>
            <a:custGeom>
              <a:rect b="b" l="l" r="r" t="t"/>
              <a:pathLst>
                <a:path extrusionOk="0" h="228600" w="3810">
                  <a:moveTo>
                    <a:pt x="0" y="228600"/>
                  </a:moveTo>
                  <a:lnTo>
                    <a:pt x="0" y="0"/>
                  </a:lnTo>
                  <a:lnTo>
                    <a:pt x="3810" y="0"/>
                  </a:lnTo>
                  <a:lnTo>
                    <a:pt x="3810" y="228600"/>
                  </a:lnTo>
                  <a:close/>
                </a:path>
              </a:pathLst>
            </a:custGeom>
            <a:solidFill>
              <a:srgbClr val="090F10"/>
            </a:solidFill>
            <a:ln>
              <a:noFill/>
            </a:ln>
          </p:spPr>
        </p:sp>
        <p:sp>
          <p:nvSpPr>
            <p:cNvPr id="150" name="Google Shape;150;p25"/>
            <p:cNvSpPr/>
            <p:nvPr/>
          </p:nvSpPr>
          <p:spPr>
            <a:xfrm>
              <a:off x="290195" y="63500"/>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151" name="Google Shape;151;p25"/>
            <p:cNvSpPr/>
            <p:nvPr/>
          </p:nvSpPr>
          <p:spPr>
            <a:xfrm>
              <a:off x="63500" y="290195"/>
              <a:ext cx="228600" cy="3810"/>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152" name="Google Shape;152;p25"/>
            <p:cNvSpPr/>
            <p:nvPr/>
          </p:nvSpPr>
          <p:spPr>
            <a:xfrm>
              <a:off x="6197981" y="10582150"/>
              <a:ext cx="38100" cy="1009142"/>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
          <p:nvSpPr>
            <p:cNvPr id="153" name="Google Shape;153;p25"/>
            <p:cNvSpPr/>
            <p:nvPr/>
          </p:nvSpPr>
          <p:spPr>
            <a:xfrm>
              <a:off x="6197480" y="4634817"/>
              <a:ext cx="38100" cy="4520068"/>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154" name="Google Shape;154;p25"/>
            <p:cNvSpPr/>
            <p:nvPr/>
          </p:nvSpPr>
          <p:spPr>
            <a:xfrm>
              <a:off x="6197473" y="180467"/>
              <a:ext cx="38100" cy="147459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grpSp>
      <p:sp>
        <p:nvSpPr>
          <p:cNvPr id="155" name="Google Shape;155;p25"/>
          <p:cNvSpPr txBox="1"/>
          <p:nvPr/>
        </p:nvSpPr>
        <p:spPr>
          <a:xfrm>
            <a:off x="7189623" y="4817686"/>
            <a:ext cx="1443900" cy="169200"/>
          </a:xfrm>
          <a:prstGeom prst="rect">
            <a:avLst/>
          </a:prstGeom>
          <a:noFill/>
          <a:ln>
            <a:noFill/>
          </a:ln>
        </p:spPr>
        <p:txBody>
          <a:bodyPr anchorCtr="0" anchor="t" bIns="0" lIns="0" spcFirstLastPara="1" rIns="0" wrap="square" tIns="0">
            <a:spAutoFit/>
          </a:bodyPr>
          <a:lstStyle/>
          <a:p>
            <a:pPr indent="0" lvl="0" marL="0" marR="0" rtl="0" algn="l">
              <a:lnSpc>
                <a:spcPct val="139909"/>
              </a:lnSpc>
              <a:spcBef>
                <a:spcPts val="0"/>
              </a:spcBef>
              <a:spcAft>
                <a:spcPts val="0"/>
              </a:spcAft>
              <a:buNone/>
            </a:pPr>
            <a:r>
              <a:rPr b="0" i="0" lang="en" sz="1100" u="none" cap="none" strike="noStrike">
                <a:solidFill>
                  <a:srgbClr val="39479C"/>
                </a:solidFill>
                <a:latin typeface="Open Sans"/>
                <a:ea typeface="Open Sans"/>
                <a:cs typeface="Open Sans"/>
                <a:sym typeface="Open Sans"/>
              </a:rPr>
              <a:t>ww</a:t>
            </a:r>
            <a:r>
              <a:rPr b="0" i="0" lang="en" sz="1100" u="none" cap="none" strike="noStrike">
                <a:solidFill>
                  <a:srgbClr val="39479C"/>
                </a:solidFill>
                <a:latin typeface="Open Sans"/>
                <a:ea typeface="Open Sans"/>
                <a:cs typeface="Open Sans"/>
                <a:sym typeface="Open Sans"/>
              </a:rPr>
              <a:t>w</a:t>
            </a:r>
            <a:r>
              <a:rPr b="0" i="0" lang="en" sz="1100" u="none" cap="none" strike="noStrike">
                <a:solidFill>
                  <a:srgbClr val="39479C"/>
                </a:solidFill>
                <a:latin typeface="Open Sans"/>
                <a:ea typeface="Open Sans"/>
                <a:cs typeface="Open Sans"/>
                <a:sym typeface="Open Sans"/>
              </a:rPr>
              <a:t>.HotScience.tv</a:t>
            </a:r>
            <a:endParaRPr/>
          </a:p>
        </p:txBody>
      </p:sp>
      <p:sp>
        <p:nvSpPr>
          <p:cNvPr id="156" name="Google Shape;156;p25"/>
          <p:cNvSpPr txBox="1"/>
          <p:nvPr/>
        </p:nvSpPr>
        <p:spPr>
          <a:xfrm>
            <a:off x="6425206" y="4232724"/>
            <a:ext cx="2193600" cy="621300"/>
          </a:xfrm>
          <a:prstGeom prst="rect">
            <a:avLst/>
          </a:prstGeom>
          <a:noFill/>
          <a:ln>
            <a:noFill/>
          </a:ln>
        </p:spPr>
        <p:txBody>
          <a:bodyPr anchorCtr="0" anchor="t" bIns="0" lIns="0" spcFirstLastPara="1" rIns="0" wrap="square" tIns="0">
            <a:spAutoFit/>
          </a:bodyPr>
          <a:lstStyle/>
          <a:p>
            <a:pPr indent="0" lvl="0" marL="0" marR="0" rtl="0" algn="l">
              <a:lnSpc>
                <a:spcPct val="84399"/>
              </a:lnSpc>
              <a:spcBef>
                <a:spcPts val="0"/>
              </a:spcBef>
              <a:spcAft>
                <a:spcPts val="0"/>
              </a:spcAft>
              <a:buNone/>
            </a:pPr>
            <a:r>
              <a:rPr b="1" i="0" lang="en" sz="2391" u="none" cap="none" strike="noStrike">
                <a:solidFill>
                  <a:srgbClr val="39489B"/>
                </a:solidFill>
                <a:latin typeface="Open Sans"/>
                <a:ea typeface="Open Sans"/>
                <a:cs typeface="Open Sans"/>
                <a:sym typeface="Open Sans"/>
              </a:rPr>
              <a:t>Hot </a:t>
            </a:r>
            <a:r>
              <a:rPr b="0" i="0" lang="en" sz="2391" u="none" cap="none" strike="noStrike">
                <a:solidFill>
                  <a:srgbClr val="39489B"/>
                </a:solidFill>
                <a:latin typeface="Open Sans"/>
                <a:ea typeface="Open Sans"/>
                <a:cs typeface="Open Sans"/>
                <a:sym typeface="Open Sans"/>
              </a:rPr>
              <a:t>Science </a:t>
            </a:r>
            <a:r>
              <a:rPr b="1" i="0" lang="en" sz="2391" u="none" cap="none" strike="noStrike">
                <a:solidFill>
                  <a:srgbClr val="39489B"/>
                </a:solidFill>
                <a:latin typeface="Open Sans"/>
                <a:ea typeface="Open Sans"/>
                <a:cs typeface="Open Sans"/>
                <a:sym typeface="Open Sans"/>
              </a:rPr>
              <a:t>Cool</a:t>
            </a:r>
            <a:r>
              <a:rPr b="0" i="0" lang="en" sz="2391" u="none" cap="none" strike="noStrike">
                <a:solidFill>
                  <a:srgbClr val="39489B"/>
                </a:solidFill>
                <a:latin typeface="Open Sans"/>
                <a:ea typeface="Open Sans"/>
                <a:cs typeface="Open Sans"/>
                <a:sym typeface="Open Sans"/>
              </a:rPr>
              <a:t> Activities</a:t>
            </a:r>
            <a:endParaRPr/>
          </a:p>
        </p:txBody>
      </p:sp>
      <p:sp>
        <p:nvSpPr>
          <p:cNvPr id="157" name="Google Shape;157;p25"/>
          <p:cNvSpPr txBox="1"/>
          <p:nvPr/>
        </p:nvSpPr>
        <p:spPr>
          <a:xfrm>
            <a:off x="5474075" y="448950"/>
            <a:ext cx="3320400" cy="17178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 sz="6200" u="none" cap="none" strike="noStrike">
                <a:solidFill>
                  <a:srgbClr val="39479C"/>
                </a:solidFill>
                <a:latin typeface="Open Sans"/>
                <a:ea typeface="Open Sans"/>
                <a:cs typeface="Open Sans"/>
                <a:sym typeface="Open Sans"/>
              </a:rPr>
              <a:t>Hot</a:t>
            </a:r>
            <a:endParaRPr sz="6200">
              <a:solidFill>
                <a:srgbClr val="39479C"/>
              </a:solidFill>
            </a:endParaRPr>
          </a:p>
          <a:p>
            <a:pPr indent="0" lvl="0" marL="0" marR="0" rtl="0" algn="l">
              <a:lnSpc>
                <a:spcPct val="90000"/>
              </a:lnSpc>
              <a:spcBef>
                <a:spcPts val="0"/>
              </a:spcBef>
              <a:spcAft>
                <a:spcPts val="0"/>
              </a:spcAft>
              <a:buNone/>
            </a:pPr>
            <a:r>
              <a:rPr b="0" i="0" lang="en" sz="6200" u="none" cap="none" strike="noStrike">
                <a:solidFill>
                  <a:srgbClr val="39479C"/>
                </a:solidFill>
                <a:latin typeface="Open Sans"/>
                <a:ea typeface="Open Sans"/>
                <a:cs typeface="Open Sans"/>
                <a:sym typeface="Open Sans"/>
              </a:rPr>
              <a:t>Science</a:t>
            </a:r>
            <a:endParaRPr sz="6200">
              <a:solidFill>
                <a:srgbClr val="39479C"/>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34"/>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7</a:t>
            </a:r>
            <a:endParaRPr sz="5000">
              <a:solidFill>
                <a:srgbClr val="39479C"/>
              </a:solidFill>
            </a:endParaRPr>
          </a:p>
        </p:txBody>
      </p:sp>
      <p:sp>
        <p:nvSpPr>
          <p:cNvPr id="250" name="Google Shape;250;p34"/>
          <p:cNvSpPr txBox="1"/>
          <p:nvPr/>
        </p:nvSpPr>
        <p:spPr>
          <a:xfrm>
            <a:off x="241750" y="795113"/>
            <a:ext cx="25149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Space</a:t>
            </a:r>
            <a:r>
              <a:rPr b="1" i="0" lang="en" sz="4600" u="none" cap="none" strike="noStrike">
                <a:solidFill>
                  <a:srgbClr val="39479C"/>
                </a:solidFill>
                <a:latin typeface="Open Sans"/>
                <a:ea typeface="Open Sans"/>
                <a:cs typeface="Open Sans"/>
                <a:sym typeface="Open Sans"/>
              </a:rPr>
              <a:t> </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Pollution</a:t>
            </a:r>
            <a:endParaRPr sz="4600">
              <a:solidFill>
                <a:srgbClr val="39479C"/>
              </a:solidFill>
              <a:latin typeface="Open Sans"/>
              <a:ea typeface="Open Sans"/>
              <a:cs typeface="Open Sans"/>
              <a:sym typeface="Open Sans"/>
            </a:endParaRPr>
          </a:p>
        </p:txBody>
      </p:sp>
      <p:sp>
        <p:nvSpPr>
          <p:cNvPr id="251" name="Google Shape;251;p34"/>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52" name="Google Shape;252;p34"/>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53" name="Google Shape;253;p34"/>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pic>
        <p:nvPicPr>
          <p:cNvPr descr="Hot Science Episode 105 explores the problem of human-made space trash in Earth's orbit. Featured educator: Dr. Moriba Jah&#10;&#10;Download the educators' STEM lesson plan here: &#10;https://hotscience.tv/assets/images/hotscience_s1e5_space-pollution.pdf&#10;&#10;Please visit www.HotScience.TV for more!&#10;&#10;About Dr. Moriba Jah&#10;Moriba Kemessia Jah is an American space scientist and aerospace engineer who describes himself as a &quot;space environmentalist.&quot; He specializes in orbit determination and prediction, especially as related to space situational awareness and space traffic monitoring.&#10;&#10;About the HOT SCIENCE series&#10;HOT SCIENCE is a documentary series that makes science fun and relevant for everyone. Our mission is STEM education, which we believe will make the world a better place. The show celebrates the heroism of scientists and their research. Through vibrant animation and inspiring storytelling, the series also highlights wonders of the natural world.&#10;&#10;The show is made possible by the University of Texas at Austin. It is a creative partnership between the Environmental Science Institute (inside the Jackson School of Geosciences) and Matthew McConaughey’s film course, Script to Screen (inside the Moody College of Communication). The series would not be possible without the generous support of donors like you. Thank you.&#10;&#10;HOT SCIENCE is inspired by the nationally recognized lecture series HOT SCIENCE - COOL TALKS which has been a mainstay of the University of Texas at Austin for over 20 years. Organized and moderated by Dr. Jay Banner, these lecture / hands-on activity events are held six times per year." id="254" name="Google Shape;254;p34" title="Space Pollution">
            <a:hlinkClick r:id="rId3"/>
          </p:cNvPr>
          <p:cNvPicPr preferRelativeResize="0"/>
          <p:nvPr/>
        </p:nvPicPr>
        <p:blipFill>
          <a:blip r:embed="rId4">
            <a:alphaModFix/>
          </a:blip>
          <a:stretch>
            <a:fillRect/>
          </a:stretch>
        </p:blipFill>
        <p:spPr>
          <a:xfrm>
            <a:off x="2955600" y="907000"/>
            <a:ext cx="5919100" cy="3329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4"/>
                                        </p:tgtEl>
                                        <p:attrNameLst>
                                          <p:attrName>style.visibility</p:attrName>
                                        </p:attrNameLst>
                                      </p:cBhvr>
                                      <p:to>
                                        <p:strVal val="visible"/>
                                      </p:to>
                                    </p:set>
                                    <p:animEffect filter="fade" transition="in">
                                      <p:cBhvr>
                                        <p:cTn dur="1000"/>
                                        <p:tgtEl>
                                          <p:spTgt spid="2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5"/>
          <p:cNvSpPr txBox="1"/>
          <p:nvPr/>
        </p:nvSpPr>
        <p:spPr>
          <a:xfrm>
            <a:off x="3243551" y="807525"/>
            <a:ext cx="5226000" cy="3399300"/>
          </a:xfrm>
          <a:prstGeom prst="rect">
            <a:avLst/>
          </a:prstGeom>
          <a:noFill/>
          <a:ln>
            <a:noFill/>
          </a:ln>
        </p:spPr>
        <p:txBody>
          <a:bodyPr anchorCtr="0" anchor="t" bIns="0" lIns="0" spcFirstLastPara="1" rIns="0" wrap="square" tIns="0">
            <a:spAutoFit/>
          </a:bodyPr>
          <a:lstStyle/>
          <a:p>
            <a:pPr indent="-323850" lvl="0" marL="457200" marR="0" rtl="0" algn="l">
              <a:lnSpc>
                <a:spcPct val="115000"/>
              </a:lnSpc>
              <a:spcBef>
                <a:spcPts val="0"/>
              </a:spcBef>
              <a:spcAft>
                <a:spcPts val="0"/>
              </a:spcAft>
              <a:buClr>
                <a:srgbClr val="221F20"/>
              </a:buClr>
              <a:buSzPts val="1500"/>
              <a:buFont typeface="Open Sans"/>
              <a:buAutoNum type="arabicPeriod"/>
            </a:pPr>
            <a:r>
              <a:rPr i="0" lang="en" sz="1500" u="none" cap="none" strike="noStrike">
                <a:solidFill>
                  <a:srgbClr val="221F20"/>
                </a:solidFill>
                <a:latin typeface="Open Sans"/>
                <a:ea typeface="Open Sans"/>
                <a:cs typeface="Open Sans"/>
                <a:sym typeface="Open Sans"/>
              </a:rPr>
              <a:t>How did you measure the “impact” that the marbles made </a:t>
            </a:r>
            <a:r>
              <a:rPr lang="en" sz="1500">
                <a:solidFill>
                  <a:srgbClr val="221F20"/>
                </a:solidFill>
                <a:latin typeface="Open Sans"/>
                <a:ea typeface="Open Sans"/>
                <a:cs typeface="Open Sans"/>
                <a:sym typeface="Open Sans"/>
              </a:rPr>
              <a:t>with the flour? </a:t>
            </a:r>
            <a:r>
              <a:rPr i="1" lang="en" sz="1500">
                <a:solidFill>
                  <a:srgbClr val="221F20"/>
                </a:solidFill>
                <a:latin typeface="Open Sans"/>
                <a:ea typeface="Open Sans"/>
                <a:cs typeface="Open Sans"/>
                <a:sym typeface="Open Sans"/>
              </a:rPr>
              <a:t>Select one.</a:t>
            </a:r>
            <a:endParaRPr i="1" sz="1500">
              <a:solidFill>
                <a:srgbClr val="221F20"/>
              </a:solidFill>
              <a:latin typeface="Open Sans"/>
              <a:ea typeface="Open Sans"/>
              <a:cs typeface="Open Sans"/>
              <a:sym typeface="Open Sans"/>
            </a:endParaRPr>
          </a:p>
          <a:p>
            <a:pPr indent="-323850" lvl="1" marL="914400" marR="0" rtl="0" algn="l">
              <a:lnSpc>
                <a:spcPct val="115000"/>
              </a:lnSpc>
              <a:spcBef>
                <a:spcPts val="1000"/>
              </a:spcBef>
              <a:spcAft>
                <a:spcPts val="0"/>
              </a:spcAft>
              <a:buClr>
                <a:srgbClr val="221F20"/>
              </a:buClr>
              <a:buSzPts val="1500"/>
              <a:buFont typeface="Open Sans"/>
              <a:buAutoNum type="alphaLcPeriod"/>
            </a:pPr>
            <a:r>
              <a:rPr lang="en" sz="1500">
                <a:solidFill>
                  <a:srgbClr val="221F20"/>
                </a:solidFill>
                <a:latin typeface="Open Sans"/>
                <a:ea typeface="Open Sans"/>
                <a:cs typeface="Open Sans"/>
                <a:sym typeface="Open Sans"/>
              </a:rPr>
              <a:t>The mass of the marble</a:t>
            </a:r>
            <a:endParaRPr sz="1500">
              <a:solidFill>
                <a:srgbClr val="221F20"/>
              </a:solidFill>
              <a:latin typeface="Open Sans"/>
              <a:ea typeface="Open Sans"/>
              <a:cs typeface="Open Sans"/>
              <a:sym typeface="Open Sans"/>
            </a:endParaRPr>
          </a:p>
          <a:p>
            <a:pPr indent="-323850" lvl="1" marL="914400" marR="0" rtl="0" algn="l">
              <a:lnSpc>
                <a:spcPct val="115000"/>
              </a:lnSpc>
              <a:spcBef>
                <a:spcPts val="1000"/>
              </a:spcBef>
              <a:spcAft>
                <a:spcPts val="0"/>
              </a:spcAft>
              <a:buClr>
                <a:srgbClr val="221F20"/>
              </a:buClr>
              <a:buSzPts val="1500"/>
              <a:buFont typeface="Open Sans"/>
              <a:buAutoNum type="alphaLcPeriod"/>
            </a:pPr>
            <a:r>
              <a:rPr lang="en" sz="1500">
                <a:solidFill>
                  <a:srgbClr val="221F20"/>
                </a:solidFill>
                <a:latin typeface="Open Sans"/>
                <a:ea typeface="Open Sans"/>
                <a:cs typeface="Open Sans"/>
                <a:sym typeface="Open Sans"/>
              </a:rPr>
              <a:t>The height at which the marble was dropped or thrown</a:t>
            </a:r>
            <a:endParaRPr sz="1500">
              <a:solidFill>
                <a:srgbClr val="221F20"/>
              </a:solidFill>
              <a:latin typeface="Open Sans"/>
              <a:ea typeface="Open Sans"/>
              <a:cs typeface="Open Sans"/>
              <a:sym typeface="Open Sans"/>
            </a:endParaRPr>
          </a:p>
          <a:p>
            <a:pPr indent="-323850" lvl="1" marL="914400" marR="0" rtl="0" algn="l">
              <a:lnSpc>
                <a:spcPct val="115000"/>
              </a:lnSpc>
              <a:spcBef>
                <a:spcPts val="1000"/>
              </a:spcBef>
              <a:spcAft>
                <a:spcPts val="0"/>
              </a:spcAft>
              <a:buClr>
                <a:srgbClr val="221F20"/>
              </a:buClr>
              <a:buSzPts val="1500"/>
              <a:buFont typeface="Open Sans"/>
              <a:buAutoNum type="alphaLcPeriod"/>
            </a:pPr>
            <a:r>
              <a:rPr lang="en" sz="1500">
                <a:solidFill>
                  <a:srgbClr val="221F20"/>
                </a:solidFill>
                <a:latin typeface="Open Sans"/>
                <a:ea typeface="Open Sans"/>
                <a:cs typeface="Open Sans"/>
                <a:sym typeface="Open Sans"/>
              </a:rPr>
              <a:t>The depth of the hole that the marble made in the flour</a:t>
            </a:r>
            <a:endParaRPr sz="1500">
              <a:solidFill>
                <a:schemeClr val="dk1"/>
              </a:solidFill>
              <a:latin typeface="Open Sans"/>
              <a:ea typeface="Open Sans"/>
              <a:cs typeface="Open Sans"/>
              <a:sym typeface="Open Sans"/>
            </a:endParaRPr>
          </a:p>
          <a:p>
            <a:pPr indent="-323850" lvl="0" marL="457200" marR="0" rtl="0" algn="l">
              <a:lnSpc>
                <a:spcPct val="115000"/>
              </a:lnSpc>
              <a:spcBef>
                <a:spcPts val="1000"/>
              </a:spcBef>
              <a:spcAft>
                <a:spcPts val="1000"/>
              </a:spcAft>
              <a:buClr>
                <a:srgbClr val="221F20"/>
              </a:buClr>
              <a:buSzPts val="1500"/>
              <a:buFont typeface="Open Sans"/>
              <a:buAutoNum type="arabicPeriod"/>
            </a:pPr>
            <a:r>
              <a:rPr lang="en" sz="1500">
                <a:solidFill>
                  <a:srgbClr val="221F20"/>
                </a:solidFill>
                <a:latin typeface="Open Sans"/>
                <a:ea typeface="Open Sans"/>
                <a:cs typeface="Open Sans"/>
                <a:sym typeface="Open Sans"/>
              </a:rPr>
              <a:t>In your experiment with the </a:t>
            </a:r>
            <a:r>
              <a:rPr b="1" lang="en" sz="1500">
                <a:solidFill>
                  <a:srgbClr val="221F20"/>
                </a:solidFill>
                <a:latin typeface="Open Sans"/>
                <a:ea typeface="Open Sans"/>
                <a:cs typeface="Open Sans"/>
                <a:sym typeface="Open Sans"/>
              </a:rPr>
              <a:t>tiny</a:t>
            </a:r>
            <a:r>
              <a:rPr lang="en" sz="1500">
                <a:solidFill>
                  <a:srgbClr val="221F20"/>
                </a:solidFill>
                <a:latin typeface="Open Sans"/>
                <a:ea typeface="Open Sans"/>
                <a:cs typeface="Open Sans"/>
                <a:sym typeface="Open Sans"/>
              </a:rPr>
              <a:t> marble, did the marble that was dropped make a bigger “impact” than the marble that was thrown? Explain your reasoning using the data from the datasheet.</a:t>
            </a:r>
            <a:endParaRPr sz="1500">
              <a:solidFill>
                <a:srgbClr val="221F20"/>
              </a:solidFill>
              <a:latin typeface="Open Sans"/>
              <a:ea typeface="Open Sans"/>
              <a:cs typeface="Open Sans"/>
              <a:sym typeface="Open Sans"/>
            </a:endParaRPr>
          </a:p>
        </p:txBody>
      </p:sp>
      <p:sp>
        <p:nvSpPr>
          <p:cNvPr id="260" name="Google Shape;260;p35"/>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8</a:t>
            </a:r>
            <a:endParaRPr sz="5000">
              <a:solidFill>
                <a:srgbClr val="39479C"/>
              </a:solidFill>
            </a:endParaRPr>
          </a:p>
        </p:txBody>
      </p:sp>
      <p:sp>
        <p:nvSpPr>
          <p:cNvPr id="261" name="Google Shape;261;p35"/>
          <p:cNvSpPr txBox="1"/>
          <p:nvPr/>
        </p:nvSpPr>
        <p:spPr>
          <a:xfrm>
            <a:off x="118950" y="871325"/>
            <a:ext cx="29481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39479C"/>
                </a:solidFill>
                <a:latin typeface="Open Sans"/>
                <a:ea typeface="Open Sans"/>
                <a:cs typeface="Open Sans"/>
                <a:sym typeface="Open Sans"/>
              </a:rPr>
              <a:t>Answer</a:t>
            </a:r>
            <a:r>
              <a:rPr b="1" i="0" lang="en" sz="4300" u="none" cap="none" strike="noStrike">
                <a:solidFill>
                  <a:srgbClr val="39479C"/>
                </a:solidFill>
                <a:latin typeface="Open Sans"/>
                <a:ea typeface="Open Sans"/>
                <a:cs typeface="Open Sans"/>
                <a:sym typeface="Open Sans"/>
              </a:rPr>
              <a:t> </a:t>
            </a:r>
            <a:endParaRPr sz="43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39479C"/>
                </a:solidFill>
                <a:latin typeface="Open Sans"/>
                <a:ea typeface="Open Sans"/>
                <a:cs typeface="Open Sans"/>
                <a:sym typeface="Open Sans"/>
              </a:rPr>
              <a:t>Brainstorm</a:t>
            </a:r>
            <a:endParaRPr sz="4300">
              <a:solidFill>
                <a:srgbClr val="39479C"/>
              </a:solidFill>
              <a:latin typeface="Open Sans"/>
              <a:ea typeface="Open Sans"/>
              <a:cs typeface="Open Sans"/>
              <a:sym typeface="Open Sans"/>
            </a:endParaRPr>
          </a:p>
        </p:txBody>
      </p:sp>
      <p:sp>
        <p:nvSpPr>
          <p:cNvPr id="262" name="Google Shape;262;p35"/>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63" name="Google Shape;263;p35"/>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64" name="Google Shape;264;p35"/>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6"/>
          <p:cNvSpPr txBox="1"/>
          <p:nvPr/>
        </p:nvSpPr>
        <p:spPr>
          <a:xfrm>
            <a:off x="3343976" y="823425"/>
            <a:ext cx="5226000" cy="3133500"/>
          </a:xfrm>
          <a:prstGeom prst="rect">
            <a:avLst/>
          </a:prstGeom>
          <a:noFill/>
          <a:ln>
            <a:noFill/>
          </a:ln>
        </p:spPr>
        <p:txBody>
          <a:bodyPr anchorCtr="0" anchor="t" bIns="0" lIns="0" spcFirstLastPara="1" rIns="0" wrap="square" tIns="0">
            <a:spAutoFit/>
          </a:bodyPr>
          <a:lstStyle/>
          <a:p>
            <a:pPr indent="0" lvl="0" marL="0" marR="0" rtl="0" algn="l">
              <a:lnSpc>
                <a:spcPct val="115000"/>
              </a:lnSpc>
              <a:spcBef>
                <a:spcPts val="0"/>
              </a:spcBef>
              <a:spcAft>
                <a:spcPts val="0"/>
              </a:spcAft>
              <a:buNone/>
            </a:pPr>
            <a:r>
              <a:t/>
            </a:r>
            <a:endParaRPr sz="1500">
              <a:solidFill>
                <a:srgbClr val="221F20"/>
              </a:solidFill>
              <a:latin typeface="Open Sans"/>
              <a:ea typeface="Open Sans"/>
              <a:cs typeface="Open Sans"/>
              <a:sym typeface="Open Sans"/>
            </a:endParaRPr>
          </a:p>
          <a:p>
            <a:pPr indent="-323850" lvl="0" marL="457200" marR="0" rtl="0" algn="l">
              <a:lnSpc>
                <a:spcPct val="115000"/>
              </a:lnSpc>
              <a:spcBef>
                <a:spcPts val="1000"/>
              </a:spcBef>
              <a:spcAft>
                <a:spcPts val="0"/>
              </a:spcAft>
              <a:buClr>
                <a:srgbClr val="221F20"/>
              </a:buClr>
              <a:buSzPts val="1500"/>
              <a:buFont typeface="Open Sans"/>
              <a:buAutoNum type="arabicPeriod" startAt="3"/>
            </a:pPr>
            <a:r>
              <a:rPr b="1" lang="en" sz="1500">
                <a:solidFill>
                  <a:srgbClr val="221F20"/>
                </a:solidFill>
                <a:latin typeface="Open Sans"/>
                <a:ea typeface="Open Sans"/>
                <a:cs typeface="Open Sans"/>
                <a:sym typeface="Open Sans"/>
              </a:rPr>
              <a:t>Compare</a:t>
            </a:r>
            <a:r>
              <a:rPr lang="en" sz="1500">
                <a:solidFill>
                  <a:srgbClr val="221F20"/>
                </a:solidFill>
                <a:latin typeface="Open Sans"/>
                <a:ea typeface="Open Sans"/>
                <a:cs typeface="Open Sans"/>
                <a:sym typeface="Open Sans"/>
              </a:rPr>
              <a:t> the large marble that was dropped with the tiny marble that was dropped. Which one made a bigger impact? Explain your reasoning using the data from the datasheet.</a:t>
            </a:r>
            <a:endParaRPr sz="1500">
              <a:solidFill>
                <a:srgbClr val="221F20"/>
              </a:solidFill>
              <a:latin typeface="Open Sans"/>
              <a:ea typeface="Open Sans"/>
              <a:cs typeface="Open Sans"/>
              <a:sym typeface="Open Sans"/>
            </a:endParaRPr>
          </a:p>
          <a:p>
            <a:pPr indent="0" lvl="0" marL="0" marR="0" rtl="0" algn="l">
              <a:lnSpc>
                <a:spcPct val="115000"/>
              </a:lnSpc>
              <a:spcBef>
                <a:spcPts val="1000"/>
              </a:spcBef>
              <a:spcAft>
                <a:spcPts val="0"/>
              </a:spcAft>
              <a:buNone/>
            </a:pPr>
            <a:r>
              <a:t/>
            </a:r>
            <a:endParaRPr sz="1500">
              <a:solidFill>
                <a:srgbClr val="221F20"/>
              </a:solidFill>
              <a:latin typeface="Open Sans"/>
              <a:ea typeface="Open Sans"/>
              <a:cs typeface="Open Sans"/>
              <a:sym typeface="Open Sans"/>
            </a:endParaRPr>
          </a:p>
          <a:p>
            <a:pPr indent="-323850" lvl="0" marL="457200" marR="0" rtl="0" algn="l">
              <a:lnSpc>
                <a:spcPct val="115000"/>
              </a:lnSpc>
              <a:spcBef>
                <a:spcPts val="1000"/>
              </a:spcBef>
              <a:spcAft>
                <a:spcPts val="0"/>
              </a:spcAft>
              <a:buClr>
                <a:srgbClr val="221F20"/>
              </a:buClr>
              <a:buSzPts val="1500"/>
              <a:buFont typeface="Open Sans"/>
              <a:buAutoNum type="arabicPeriod" startAt="3"/>
            </a:pPr>
            <a:r>
              <a:rPr lang="en" sz="1500">
                <a:solidFill>
                  <a:srgbClr val="221F20"/>
                </a:solidFill>
                <a:latin typeface="Open Sans"/>
                <a:ea typeface="Open Sans"/>
                <a:cs typeface="Open Sans"/>
                <a:sym typeface="Open Sans"/>
              </a:rPr>
              <a:t>Which two factors affected the impact that the marbles had on the flour? Think about your answers to the questions above.</a:t>
            </a:r>
            <a:endParaRPr sz="1500">
              <a:solidFill>
                <a:srgbClr val="221F20"/>
              </a:solidFill>
              <a:latin typeface="Open Sans"/>
              <a:ea typeface="Open Sans"/>
              <a:cs typeface="Open Sans"/>
              <a:sym typeface="Open Sans"/>
            </a:endParaRPr>
          </a:p>
          <a:p>
            <a:pPr indent="0" lvl="0" marL="0" marR="0" rtl="0" algn="l">
              <a:lnSpc>
                <a:spcPct val="115000"/>
              </a:lnSpc>
              <a:spcBef>
                <a:spcPts val="1000"/>
              </a:spcBef>
              <a:spcAft>
                <a:spcPts val="1000"/>
              </a:spcAft>
              <a:buNone/>
            </a:pPr>
            <a:r>
              <a:t/>
            </a:r>
            <a:endParaRPr sz="1500">
              <a:solidFill>
                <a:srgbClr val="221F20"/>
              </a:solidFill>
              <a:latin typeface="Open Sans"/>
              <a:ea typeface="Open Sans"/>
              <a:cs typeface="Open Sans"/>
              <a:sym typeface="Open Sans"/>
            </a:endParaRPr>
          </a:p>
        </p:txBody>
      </p:sp>
      <p:sp>
        <p:nvSpPr>
          <p:cNvPr id="270" name="Google Shape;270;p36"/>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9</a:t>
            </a:r>
            <a:endParaRPr sz="5000">
              <a:solidFill>
                <a:srgbClr val="39479C"/>
              </a:solidFill>
            </a:endParaRPr>
          </a:p>
        </p:txBody>
      </p:sp>
      <p:sp>
        <p:nvSpPr>
          <p:cNvPr id="271" name="Google Shape;271;p36"/>
          <p:cNvSpPr txBox="1"/>
          <p:nvPr/>
        </p:nvSpPr>
        <p:spPr>
          <a:xfrm>
            <a:off x="118950" y="871325"/>
            <a:ext cx="29481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39479C"/>
                </a:solidFill>
                <a:latin typeface="Open Sans"/>
                <a:ea typeface="Open Sans"/>
                <a:cs typeface="Open Sans"/>
                <a:sym typeface="Open Sans"/>
              </a:rPr>
              <a:t>Answer</a:t>
            </a:r>
            <a:r>
              <a:rPr b="1" i="0" lang="en" sz="4300" u="none" cap="none" strike="noStrike">
                <a:solidFill>
                  <a:srgbClr val="39479C"/>
                </a:solidFill>
                <a:latin typeface="Open Sans"/>
                <a:ea typeface="Open Sans"/>
                <a:cs typeface="Open Sans"/>
                <a:sym typeface="Open Sans"/>
              </a:rPr>
              <a:t> </a:t>
            </a:r>
            <a:endParaRPr sz="43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39479C"/>
                </a:solidFill>
                <a:latin typeface="Open Sans"/>
                <a:ea typeface="Open Sans"/>
                <a:cs typeface="Open Sans"/>
                <a:sym typeface="Open Sans"/>
              </a:rPr>
              <a:t>Brainstorm</a:t>
            </a:r>
            <a:endParaRPr sz="4300">
              <a:solidFill>
                <a:srgbClr val="39479C"/>
              </a:solidFill>
              <a:latin typeface="Open Sans"/>
              <a:ea typeface="Open Sans"/>
              <a:cs typeface="Open Sans"/>
              <a:sym typeface="Open Sans"/>
            </a:endParaRPr>
          </a:p>
        </p:txBody>
      </p:sp>
      <p:sp>
        <p:nvSpPr>
          <p:cNvPr id="272" name="Google Shape;272;p36"/>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73" name="Google Shape;273;p36"/>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74" name="Google Shape;274;p36"/>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37"/>
          <p:cNvSpPr txBox="1"/>
          <p:nvPr/>
        </p:nvSpPr>
        <p:spPr>
          <a:xfrm>
            <a:off x="2945621" y="940073"/>
            <a:ext cx="5614800" cy="3755100"/>
          </a:xfrm>
          <a:prstGeom prst="rect">
            <a:avLst/>
          </a:prstGeom>
          <a:noFill/>
          <a:ln>
            <a:noFill/>
          </a:ln>
        </p:spPr>
        <p:txBody>
          <a:bodyPr anchorCtr="0" anchor="t" bIns="0" lIns="0" spcFirstLastPara="1" rIns="0" wrap="square" tIns="0">
            <a:spAutoFit/>
          </a:bodyPr>
          <a:lstStyle/>
          <a:p>
            <a:pPr indent="-330200" lvl="0" marL="457200" marR="0" rtl="0" algn="l">
              <a:lnSpc>
                <a:spcPct val="115000"/>
              </a:lnSpc>
              <a:spcBef>
                <a:spcPts val="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According to Dr. Jah, why is space pollution dangerous to </a:t>
            </a:r>
            <a:r>
              <a:rPr lang="en" sz="1600">
                <a:solidFill>
                  <a:srgbClr val="221F20"/>
                </a:solidFill>
                <a:latin typeface="Open Sans"/>
                <a:ea typeface="Open Sans"/>
                <a:cs typeface="Open Sans"/>
                <a:sym typeface="Open Sans"/>
              </a:rPr>
              <a:t>humans and satellites?</a:t>
            </a:r>
            <a:endParaRPr sz="1600">
              <a:solidFill>
                <a:srgbClr val="221F20"/>
              </a:solidFill>
              <a:latin typeface="Open Sans"/>
              <a:ea typeface="Open Sans"/>
              <a:cs typeface="Open Sans"/>
              <a:sym typeface="Open Sans"/>
            </a:endParaRPr>
          </a:p>
          <a:p>
            <a:pPr indent="0" lvl="0" marL="457200" marR="0" rtl="0" algn="l">
              <a:lnSpc>
                <a:spcPct val="115000"/>
              </a:lnSpc>
              <a:spcBef>
                <a:spcPts val="1000"/>
              </a:spcBef>
              <a:spcAft>
                <a:spcPts val="0"/>
              </a:spcAft>
              <a:buNone/>
            </a:pPr>
            <a:r>
              <a:t/>
            </a:r>
            <a:endParaRPr sz="900">
              <a:solidFill>
                <a:srgbClr val="221F20"/>
              </a:solidFill>
              <a:latin typeface="Open Sans"/>
              <a:ea typeface="Open Sans"/>
              <a:cs typeface="Open Sans"/>
              <a:sym typeface="Open Sans"/>
            </a:endParaRPr>
          </a:p>
          <a:p>
            <a:pPr indent="-330200" lvl="0" marL="457200" marR="0" rtl="0" algn="l">
              <a:lnSpc>
                <a:spcPct val="115000"/>
              </a:lnSpc>
              <a:spcBef>
                <a:spcPts val="1000"/>
              </a:spcBef>
              <a:spcAft>
                <a:spcPts val="0"/>
              </a:spcAft>
              <a:buClr>
                <a:srgbClr val="221F20"/>
              </a:buClr>
              <a:buSzPts val="1600"/>
              <a:buFont typeface="Open Sans"/>
              <a:buAutoNum type="arabicPeriod"/>
            </a:pPr>
            <a:r>
              <a:rPr lang="en" sz="1600">
                <a:solidFill>
                  <a:srgbClr val="221F20"/>
                </a:solidFill>
                <a:latin typeface="Open Sans"/>
                <a:ea typeface="Open Sans"/>
                <a:cs typeface="Open Sans"/>
                <a:sym typeface="Open Sans"/>
              </a:rPr>
              <a:t>What sort of debris can space collisions create?</a:t>
            </a:r>
            <a:endParaRPr sz="1600">
              <a:solidFill>
                <a:srgbClr val="221F20"/>
              </a:solidFill>
              <a:latin typeface="Open Sans"/>
              <a:ea typeface="Open Sans"/>
              <a:cs typeface="Open Sans"/>
              <a:sym typeface="Open Sans"/>
            </a:endParaRPr>
          </a:p>
          <a:p>
            <a:pPr indent="0" lvl="0" marL="457200" marR="0" rtl="0" algn="l">
              <a:lnSpc>
                <a:spcPct val="115000"/>
              </a:lnSpc>
              <a:spcBef>
                <a:spcPts val="1000"/>
              </a:spcBef>
              <a:spcAft>
                <a:spcPts val="0"/>
              </a:spcAft>
              <a:buNone/>
            </a:pPr>
            <a:r>
              <a:t/>
            </a:r>
            <a:endParaRPr sz="900">
              <a:solidFill>
                <a:srgbClr val="221F20"/>
              </a:solidFill>
              <a:latin typeface="Open Sans"/>
              <a:ea typeface="Open Sans"/>
              <a:cs typeface="Open Sans"/>
              <a:sym typeface="Open Sans"/>
            </a:endParaRPr>
          </a:p>
          <a:p>
            <a:pPr indent="-330200" lvl="0" marL="457200" marR="0" rtl="0" algn="l">
              <a:lnSpc>
                <a:spcPct val="115000"/>
              </a:lnSpc>
              <a:spcBef>
                <a:spcPts val="1000"/>
              </a:spcBef>
              <a:spcAft>
                <a:spcPts val="0"/>
              </a:spcAft>
              <a:buClr>
                <a:srgbClr val="221F20"/>
              </a:buClr>
              <a:buSzPts val="1600"/>
              <a:buFont typeface="Open Sans"/>
              <a:buAutoNum type="arabicPeriod"/>
            </a:pPr>
            <a:r>
              <a:rPr lang="en" sz="1600">
                <a:solidFill>
                  <a:srgbClr val="221F20"/>
                </a:solidFill>
                <a:latin typeface="Open Sans"/>
                <a:ea typeface="Open Sans"/>
                <a:cs typeface="Open Sans"/>
                <a:sym typeface="Open Sans"/>
              </a:rPr>
              <a:t>Dr. Jah says that specks of paint can be fatal to humans, and they can critically damage satellites. However, a speck of paint is millimeters in length (about how tall an ant is)! Using the results from your lab, explain how an object as light and tiny as a speck of paint could cause such damage.</a:t>
            </a:r>
            <a:endParaRPr>
              <a:solidFill>
                <a:schemeClr val="dk1"/>
              </a:solidFill>
              <a:latin typeface="Open Sans"/>
              <a:ea typeface="Open Sans"/>
              <a:cs typeface="Open Sans"/>
              <a:sym typeface="Open Sans"/>
            </a:endParaRPr>
          </a:p>
          <a:p>
            <a:pPr indent="0" lvl="0" marL="0" marR="0" rtl="0" algn="l">
              <a:lnSpc>
                <a:spcPct val="115000"/>
              </a:lnSpc>
              <a:spcBef>
                <a:spcPts val="1000"/>
              </a:spcBef>
              <a:spcAft>
                <a:spcPts val="1000"/>
              </a:spcAft>
              <a:buNone/>
            </a:pPr>
            <a:r>
              <a:rPr i="0" lang="en" sz="1600" u="none" cap="none" strike="noStrike">
                <a:solidFill>
                  <a:srgbClr val="221F20"/>
                </a:solidFill>
                <a:latin typeface="Open Sans"/>
                <a:ea typeface="Open Sans"/>
                <a:cs typeface="Open Sans"/>
                <a:sym typeface="Open Sans"/>
              </a:rPr>
              <a:t> </a:t>
            </a:r>
            <a:endParaRPr>
              <a:latin typeface="Open Sans"/>
              <a:ea typeface="Open Sans"/>
              <a:cs typeface="Open Sans"/>
              <a:sym typeface="Open Sans"/>
            </a:endParaRPr>
          </a:p>
        </p:txBody>
      </p:sp>
      <p:sp>
        <p:nvSpPr>
          <p:cNvPr id="280" name="Google Shape;280;p37"/>
          <p:cNvSpPr txBox="1"/>
          <p:nvPr/>
        </p:nvSpPr>
        <p:spPr>
          <a:xfrm>
            <a:off x="914120" y="4168225"/>
            <a:ext cx="876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10</a:t>
            </a:r>
            <a:endParaRPr sz="5000">
              <a:solidFill>
                <a:srgbClr val="39479C"/>
              </a:solidFill>
            </a:endParaRPr>
          </a:p>
        </p:txBody>
      </p:sp>
      <p:sp>
        <p:nvSpPr>
          <p:cNvPr id="281" name="Google Shape;281;p37"/>
          <p:cNvSpPr txBox="1"/>
          <p:nvPr/>
        </p:nvSpPr>
        <p:spPr>
          <a:xfrm>
            <a:off x="729950" y="795125"/>
            <a:ext cx="16149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Post</a:t>
            </a:r>
            <a:r>
              <a:rPr b="1" i="0" lang="en" sz="4600" u="none" cap="none" strike="noStrike">
                <a:solidFill>
                  <a:srgbClr val="39479C"/>
                </a:solidFill>
                <a:latin typeface="Open Sans"/>
                <a:ea typeface="Open Sans"/>
                <a:cs typeface="Open Sans"/>
                <a:sym typeface="Open Sans"/>
              </a:rPr>
              <a:t> </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Lab</a:t>
            </a:r>
            <a:endParaRPr sz="4600">
              <a:solidFill>
                <a:srgbClr val="39479C"/>
              </a:solidFill>
              <a:latin typeface="Open Sans"/>
              <a:ea typeface="Open Sans"/>
              <a:cs typeface="Open Sans"/>
              <a:sym typeface="Open Sans"/>
            </a:endParaRPr>
          </a:p>
        </p:txBody>
      </p:sp>
      <p:sp>
        <p:nvSpPr>
          <p:cNvPr id="282" name="Google Shape;282;p37"/>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83" name="Google Shape;283;p37"/>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84" name="Google Shape;284;p37"/>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6"/>
          <p:cNvSpPr txBox="1"/>
          <p:nvPr/>
        </p:nvSpPr>
        <p:spPr>
          <a:xfrm>
            <a:off x="241750" y="795125"/>
            <a:ext cx="34680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89B"/>
                </a:solidFill>
                <a:latin typeface="Open Sans"/>
                <a:ea typeface="Open Sans"/>
                <a:cs typeface="Open Sans"/>
                <a:sym typeface="Open Sans"/>
              </a:rPr>
              <a:t>Hot Science</a:t>
            </a:r>
            <a:r>
              <a:rPr b="1" i="0" lang="en" sz="4600" u="none" cap="none" strike="noStrike">
                <a:solidFill>
                  <a:srgbClr val="39489B"/>
                </a:solidFill>
                <a:latin typeface="Open Sans"/>
                <a:ea typeface="Open Sans"/>
                <a:cs typeface="Open Sans"/>
                <a:sym typeface="Open Sans"/>
              </a:rPr>
              <a:t> </a:t>
            </a:r>
            <a:r>
              <a:rPr lang="en" sz="4600">
                <a:solidFill>
                  <a:srgbClr val="39489B"/>
                </a:solidFill>
                <a:latin typeface="Open Sans"/>
                <a:ea typeface="Open Sans"/>
                <a:cs typeface="Open Sans"/>
                <a:sym typeface="Open Sans"/>
              </a:rPr>
              <a:t>Guides</a:t>
            </a:r>
            <a:endParaRPr sz="4600">
              <a:solidFill>
                <a:srgbClr val="39489B"/>
              </a:solidFill>
            </a:endParaRPr>
          </a:p>
        </p:txBody>
      </p:sp>
      <p:sp>
        <p:nvSpPr>
          <p:cNvPr id="163" name="Google Shape;163;p26"/>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89B"/>
          </a:solidFill>
          <a:ln>
            <a:noFill/>
          </a:ln>
        </p:spPr>
      </p:sp>
      <p:sp>
        <p:nvSpPr>
          <p:cNvPr id="164" name="Google Shape;164;p26"/>
          <p:cNvSpPr/>
          <p:nvPr/>
        </p:nvSpPr>
        <p:spPr>
          <a:xfrm>
            <a:off x="1361100" y="2211125"/>
            <a:ext cx="43529" cy="2709397"/>
          </a:xfrm>
          <a:custGeom>
            <a:rect b="b" l="l" r="r" t="t"/>
            <a:pathLst>
              <a:path extrusionOk="0" h="5286629" w="38100">
                <a:moveTo>
                  <a:pt x="38100" y="0"/>
                </a:moveTo>
                <a:lnTo>
                  <a:pt x="38100" y="5286629"/>
                </a:lnTo>
                <a:lnTo>
                  <a:pt x="0" y="5286629"/>
                </a:lnTo>
                <a:lnTo>
                  <a:pt x="0" y="0"/>
                </a:lnTo>
                <a:close/>
              </a:path>
            </a:pathLst>
          </a:custGeom>
          <a:solidFill>
            <a:srgbClr val="39489B"/>
          </a:solidFill>
          <a:ln>
            <a:noFill/>
          </a:ln>
        </p:spPr>
      </p:sp>
      <p:sp>
        <p:nvSpPr>
          <p:cNvPr id="165" name="Google Shape;165;p26"/>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89B"/>
          </a:solidFill>
          <a:ln>
            <a:noFill/>
          </a:ln>
        </p:spPr>
      </p:sp>
      <p:sp>
        <p:nvSpPr>
          <p:cNvPr id="166" name="Google Shape;166;p26"/>
          <p:cNvSpPr txBox="1"/>
          <p:nvPr/>
        </p:nvSpPr>
        <p:spPr>
          <a:xfrm>
            <a:off x="3400400" y="1566125"/>
            <a:ext cx="4873500" cy="2410200"/>
          </a:xfrm>
          <a:prstGeom prst="rect">
            <a:avLst/>
          </a:prstGeom>
          <a:noFill/>
          <a:ln>
            <a:noFill/>
          </a:ln>
        </p:spPr>
        <p:txBody>
          <a:bodyPr anchorCtr="0" anchor="t" bIns="0" lIns="0" spcFirstLastPara="1" rIns="0" wrap="square" tIns="0">
            <a:spAutoFit/>
          </a:bodyPr>
          <a:lstStyle/>
          <a:p>
            <a:pPr indent="0" lvl="0" marL="0" rtl="0" algn="ctr">
              <a:lnSpc>
                <a:spcPct val="139966"/>
              </a:lnSpc>
              <a:spcBef>
                <a:spcPts val="0"/>
              </a:spcBef>
              <a:spcAft>
                <a:spcPts val="0"/>
              </a:spcAft>
              <a:buClr>
                <a:schemeClr val="dk1"/>
              </a:buClr>
              <a:buFont typeface="Arial"/>
              <a:buNone/>
            </a:pPr>
            <a:r>
              <a:rPr b="1" lang="en" sz="2000">
                <a:solidFill>
                  <a:srgbClr val="39489B"/>
                </a:solidFill>
                <a:latin typeface="Open Sans"/>
                <a:ea typeface="Open Sans"/>
                <a:cs typeface="Open Sans"/>
                <a:sym typeface="Open Sans"/>
              </a:rPr>
              <a:t>How to Use </a:t>
            </a:r>
            <a:endParaRPr b="1" sz="2000">
              <a:solidFill>
                <a:srgbClr val="39489B"/>
              </a:solidFill>
              <a:latin typeface="Open Sans"/>
              <a:ea typeface="Open Sans"/>
              <a:cs typeface="Open Sans"/>
              <a:sym typeface="Open Sans"/>
            </a:endParaRPr>
          </a:p>
          <a:p>
            <a:pPr indent="0" lvl="0" marL="0" rtl="0" algn="ctr">
              <a:lnSpc>
                <a:spcPct val="139966"/>
              </a:lnSpc>
              <a:spcBef>
                <a:spcPts val="0"/>
              </a:spcBef>
              <a:spcAft>
                <a:spcPts val="0"/>
              </a:spcAft>
              <a:buClr>
                <a:schemeClr val="dk1"/>
              </a:buClr>
              <a:buFont typeface="Arial"/>
              <a:buNone/>
            </a:pPr>
            <a:r>
              <a:t/>
            </a:r>
            <a:endParaRPr b="1" sz="500">
              <a:solidFill>
                <a:srgbClr val="EF4723"/>
              </a:solidFill>
              <a:latin typeface="Open Sans"/>
              <a:ea typeface="Open Sans"/>
              <a:cs typeface="Open Sans"/>
              <a:sym typeface="Open Sans"/>
            </a:endParaRPr>
          </a:p>
          <a:p>
            <a:pPr indent="0" lvl="0" marL="0" rtl="0" algn="l">
              <a:lnSpc>
                <a:spcPct val="150000"/>
              </a:lnSpc>
              <a:spcBef>
                <a:spcPts val="0"/>
              </a:spcBef>
              <a:spcAft>
                <a:spcPts val="0"/>
              </a:spcAft>
              <a:buClr>
                <a:schemeClr val="dk1"/>
              </a:buClr>
              <a:buFont typeface="Arial"/>
              <a:buNone/>
            </a:pPr>
            <a:r>
              <a:rPr b="1" lang="en" sz="1499">
                <a:solidFill>
                  <a:srgbClr val="090F10"/>
                </a:solidFill>
                <a:latin typeface="Open Sans"/>
                <a:ea typeface="Open Sans"/>
                <a:cs typeface="Open Sans"/>
                <a:sym typeface="Open Sans"/>
              </a:rPr>
              <a:t>Presentation: </a:t>
            </a:r>
            <a:r>
              <a:rPr lang="en" sz="1499">
                <a:solidFill>
                  <a:srgbClr val="090F10"/>
                </a:solidFill>
                <a:latin typeface="Open Sans"/>
                <a:ea typeface="Open Sans"/>
                <a:cs typeface="Open Sans"/>
                <a:sym typeface="Open Sans"/>
              </a:rPr>
              <a:t>Share via projector screen</a:t>
            </a:r>
            <a:endParaRPr sz="1499">
              <a:solidFill>
                <a:srgbClr val="090F10"/>
              </a:solidFill>
              <a:latin typeface="Open Sans"/>
              <a:ea typeface="Open Sans"/>
              <a:cs typeface="Open Sans"/>
              <a:sym typeface="Open Sans"/>
            </a:endParaRPr>
          </a:p>
          <a:p>
            <a:pPr indent="-323786" lvl="0" marL="457200" rtl="0" algn="l">
              <a:lnSpc>
                <a:spcPct val="150000"/>
              </a:lnSpc>
              <a:spcBef>
                <a:spcPts val="1000"/>
              </a:spcBef>
              <a:spcAft>
                <a:spcPts val="0"/>
              </a:spcAft>
              <a:buClr>
                <a:srgbClr val="090F10"/>
              </a:buClr>
              <a:buSzPts val="1499"/>
              <a:buFont typeface="Open Sans"/>
              <a:buChar char="-"/>
            </a:pPr>
            <a:r>
              <a:rPr lang="en" sz="1499">
                <a:solidFill>
                  <a:srgbClr val="090F10"/>
                </a:solidFill>
                <a:latin typeface="Open Sans"/>
                <a:ea typeface="Open Sans"/>
                <a:cs typeface="Open Sans"/>
                <a:sym typeface="Open Sans"/>
              </a:rPr>
              <a:t>Reference speaker notes for answer key/ brainstorming suggestions</a:t>
            </a:r>
            <a:endParaRPr sz="1499">
              <a:solidFill>
                <a:srgbClr val="090F10"/>
              </a:solidFill>
              <a:latin typeface="Open Sans"/>
              <a:ea typeface="Open Sans"/>
              <a:cs typeface="Open Sans"/>
              <a:sym typeface="Open Sans"/>
            </a:endParaRPr>
          </a:p>
          <a:p>
            <a:pPr indent="0" lvl="0" marL="0" rtl="0" algn="l">
              <a:lnSpc>
                <a:spcPct val="150000"/>
              </a:lnSpc>
              <a:spcBef>
                <a:spcPts val="1000"/>
              </a:spcBef>
              <a:spcAft>
                <a:spcPts val="1000"/>
              </a:spcAft>
              <a:buClr>
                <a:schemeClr val="dk1"/>
              </a:buClr>
              <a:buFont typeface="Arial"/>
              <a:buNone/>
            </a:pPr>
            <a:r>
              <a:rPr b="1" lang="en" sz="1499">
                <a:solidFill>
                  <a:srgbClr val="090F10"/>
                </a:solidFill>
                <a:latin typeface="Open Sans"/>
                <a:ea typeface="Open Sans"/>
                <a:cs typeface="Open Sans"/>
                <a:sym typeface="Open Sans"/>
              </a:rPr>
              <a:t>Worksheet Print-Out: </a:t>
            </a:r>
            <a:r>
              <a:rPr lang="en" sz="1499">
                <a:solidFill>
                  <a:srgbClr val="090F10"/>
                </a:solidFill>
                <a:latin typeface="Open Sans"/>
                <a:ea typeface="Open Sans"/>
                <a:cs typeface="Open Sans"/>
                <a:sym typeface="Open Sans"/>
              </a:rPr>
              <a:t>Print a packet for each student to follow along with this presentation</a:t>
            </a:r>
            <a:endParaRPr sz="1499">
              <a:solidFill>
                <a:srgbClr val="090F10"/>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7"/>
          <p:cNvSpPr txBox="1"/>
          <p:nvPr/>
        </p:nvSpPr>
        <p:spPr>
          <a:xfrm>
            <a:off x="230422" y="706650"/>
            <a:ext cx="32202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 sz="4600" u="none" cap="none" strike="noStrike">
                <a:solidFill>
                  <a:srgbClr val="39489B"/>
                </a:solidFill>
                <a:latin typeface="Open Sans"/>
                <a:ea typeface="Open Sans"/>
                <a:cs typeface="Open Sans"/>
                <a:sym typeface="Open Sans"/>
              </a:rPr>
              <a:t>Learning </a:t>
            </a:r>
            <a:endParaRPr b="1" i="0" sz="4600" u="none" cap="none" strike="noStrike">
              <a:solidFill>
                <a:srgbClr val="39489B"/>
              </a:solidFill>
              <a:latin typeface="Open Sans"/>
              <a:ea typeface="Open Sans"/>
              <a:cs typeface="Open Sans"/>
              <a:sym typeface="Open Sans"/>
            </a:endParaRPr>
          </a:p>
          <a:p>
            <a:pPr indent="0" lvl="0" marL="0" marR="0" rtl="0" algn="l">
              <a:lnSpc>
                <a:spcPct val="100000"/>
              </a:lnSpc>
              <a:spcBef>
                <a:spcPts val="0"/>
              </a:spcBef>
              <a:spcAft>
                <a:spcPts val="0"/>
              </a:spcAft>
              <a:buNone/>
            </a:pPr>
            <a:r>
              <a:rPr i="0" lang="en" sz="4600" u="none" cap="none" strike="noStrike">
                <a:solidFill>
                  <a:srgbClr val="39489B"/>
                </a:solidFill>
                <a:latin typeface="Open Sans"/>
                <a:ea typeface="Open Sans"/>
                <a:cs typeface="Open Sans"/>
                <a:sym typeface="Open Sans"/>
              </a:rPr>
              <a:t>Objectives</a:t>
            </a:r>
            <a:endParaRPr sz="4600">
              <a:solidFill>
                <a:srgbClr val="39489B"/>
              </a:solidFill>
              <a:latin typeface="Open Sans"/>
              <a:ea typeface="Open Sans"/>
              <a:cs typeface="Open Sans"/>
              <a:sym typeface="Open Sans"/>
            </a:endParaRPr>
          </a:p>
        </p:txBody>
      </p:sp>
      <p:sp>
        <p:nvSpPr>
          <p:cNvPr id="172" name="Google Shape;172;p27"/>
          <p:cNvSpPr txBox="1"/>
          <p:nvPr/>
        </p:nvSpPr>
        <p:spPr>
          <a:xfrm>
            <a:off x="3381175" y="1113600"/>
            <a:ext cx="5376300" cy="2916300"/>
          </a:xfrm>
          <a:prstGeom prst="rect">
            <a:avLst/>
          </a:prstGeom>
          <a:noFill/>
          <a:ln>
            <a:noFill/>
          </a:ln>
        </p:spPr>
        <p:txBody>
          <a:bodyPr anchorCtr="0" anchor="t" bIns="0" lIns="0" spcFirstLastPara="1" rIns="0" wrap="square" tIns="0">
            <a:spAutoFit/>
          </a:bodyPr>
          <a:lstStyle/>
          <a:p>
            <a:pPr indent="-172721" lvl="1" marL="345441" marR="0" rtl="0" algn="l">
              <a:lnSpc>
                <a:spcPct val="140000"/>
              </a:lnSpc>
              <a:spcBef>
                <a:spcPts val="0"/>
              </a:spcBef>
              <a:spcAft>
                <a:spcPts val="0"/>
              </a:spcAft>
              <a:buClr>
                <a:srgbClr val="131212"/>
              </a:buClr>
              <a:buSzPts val="1600"/>
              <a:buFont typeface="Open Sans"/>
              <a:buAutoNum type="arabicPeriod"/>
            </a:pPr>
            <a:r>
              <a:rPr lang="en" sz="1600">
                <a:solidFill>
                  <a:srgbClr val="131212"/>
                </a:solidFill>
                <a:latin typeface="Open Sans"/>
                <a:ea typeface="Open Sans"/>
                <a:cs typeface="Open Sans"/>
                <a:sym typeface="Open Sans"/>
              </a:rPr>
              <a:t>Understand how space pollution is created and how it affects satellites and human activity in space.</a:t>
            </a:r>
            <a:endParaRPr>
              <a:latin typeface="Open Sans"/>
              <a:ea typeface="Open Sans"/>
              <a:cs typeface="Open Sans"/>
              <a:sym typeface="Open Sans"/>
            </a:endParaRPr>
          </a:p>
          <a:p>
            <a:pPr indent="-172721" lvl="1" marL="345441" marR="0" rtl="0" algn="l">
              <a:lnSpc>
                <a:spcPct val="140000"/>
              </a:lnSpc>
              <a:spcBef>
                <a:spcPts val="1000"/>
              </a:spcBef>
              <a:spcAft>
                <a:spcPts val="0"/>
              </a:spcAft>
              <a:buClr>
                <a:srgbClr val="131212"/>
              </a:buClr>
              <a:buSzPts val="1600"/>
              <a:buFont typeface="Open Sans"/>
              <a:buAutoNum type="arabicPeriod"/>
            </a:pPr>
            <a:r>
              <a:rPr lang="en" sz="1600">
                <a:solidFill>
                  <a:srgbClr val="131212"/>
                </a:solidFill>
                <a:latin typeface="Open Sans"/>
                <a:ea typeface="Open Sans"/>
                <a:cs typeface="Open Sans"/>
                <a:sym typeface="Open Sans"/>
              </a:rPr>
              <a:t>Investigate how the mass and speed of objects influence the size of impacts.</a:t>
            </a:r>
            <a:endParaRPr>
              <a:latin typeface="Open Sans"/>
              <a:ea typeface="Open Sans"/>
              <a:cs typeface="Open Sans"/>
              <a:sym typeface="Open Sans"/>
            </a:endParaRPr>
          </a:p>
          <a:p>
            <a:pPr indent="-172721" lvl="1" marL="345441" marR="0" rtl="0" algn="l">
              <a:lnSpc>
                <a:spcPct val="140000"/>
              </a:lnSpc>
              <a:spcBef>
                <a:spcPts val="1000"/>
              </a:spcBef>
              <a:spcAft>
                <a:spcPts val="1000"/>
              </a:spcAft>
              <a:buClr>
                <a:srgbClr val="131212"/>
              </a:buClr>
              <a:buSzPts val="1600"/>
              <a:buFont typeface="Open Sans"/>
              <a:buAutoNum type="arabicPeriod"/>
            </a:pPr>
            <a:r>
              <a:rPr lang="en" sz="1600">
                <a:solidFill>
                  <a:srgbClr val="131212"/>
                </a:solidFill>
                <a:latin typeface="Open Sans"/>
                <a:ea typeface="Open Sans"/>
                <a:cs typeface="Open Sans"/>
                <a:sym typeface="Open Sans"/>
              </a:rPr>
              <a:t>Explain how small space debris, like a speck of paint, can cause significant damage by connecting experimental results to real-world examples in space.</a:t>
            </a:r>
            <a:endParaRPr i="0" sz="1600" u="none" cap="none" strike="noStrike">
              <a:solidFill>
                <a:srgbClr val="131212"/>
              </a:solidFill>
              <a:latin typeface="Open Sans"/>
              <a:ea typeface="Open Sans"/>
              <a:cs typeface="Open Sans"/>
              <a:sym typeface="Open Sans"/>
            </a:endParaRPr>
          </a:p>
        </p:txBody>
      </p:sp>
      <p:sp>
        <p:nvSpPr>
          <p:cNvPr id="173" name="Google Shape;173;p27"/>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i="0" lang="en" sz="5000" u="none" cap="none" strike="noStrike">
                <a:solidFill>
                  <a:srgbClr val="39489B"/>
                </a:solidFill>
                <a:latin typeface="Open Sans"/>
                <a:ea typeface="Open Sans"/>
                <a:cs typeface="Open Sans"/>
                <a:sym typeface="Open Sans"/>
              </a:rPr>
              <a:t>1</a:t>
            </a:r>
            <a:endParaRPr sz="5000">
              <a:solidFill>
                <a:srgbClr val="39489B"/>
              </a:solidFill>
            </a:endParaRPr>
          </a:p>
        </p:txBody>
      </p:sp>
      <p:sp>
        <p:nvSpPr>
          <p:cNvPr id="174" name="Google Shape;174;p27"/>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175" name="Google Shape;175;p27"/>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89B"/>
          </a:solidFill>
          <a:ln>
            <a:noFill/>
          </a:ln>
        </p:spPr>
      </p:sp>
      <p:sp>
        <p:nvSpPr>
          <p:cNvPr id="176" name="Google Shape;176;p27"/>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89B"/>
          </a:solid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8"/>
          <p:cNvSpPr txBox="1"/>
          <p:nvPr/>
        </p:nvSpPr>
        <p:spPr>
          <a:xfrm>
            <a:off x="3563275" y="1602200"/>
            <a:ext cx="5009400" cy="2377800"/>
          </a:xfrm>
          <a:prstGeom prst="rect">
            <a:avLst/>
          </a:prstGeom>
          <a:noFill/>
          <a:ln>
            <a:noFill/>
          </a:ln>
        </p:spPr>
        <p:txBody>
          <a:bodyPr anchorCtr="0" anchor="t" bIns="0" lIns="0" spcFirstLastPara="1" rIns="0" wrap="square" tIns="0">
            <a:noAutofit/>
          </a:bodyPr>
          <a:lstStyle/>
          <a:p>
            <a:pPr indent="0" lvl="0" marL="0" marR="0" rtl="0" algn="ctr">
              <a:lnSpc>
                <a:spcPct val="115000"/>
              </a:lnSpc>
              <a:spcBef>
                <a:spcPts val="0"/>
              </a:spcBef>
              <a:spcAft>
                <a:spcPts val="0"/>
              </a:spcAft>
              <a:buNone/>
            </a:pPr>
            <a:r>
              <a:rPr b="1" i="0" lang="en" sz="1600" u="none" cap="none" strike="noStrike">
                <a:solidFill>
                  <a:srgbClr val="221F20"/>
                </a:solidFill>
                <a:latin typeface="Open Sans"/>
                <a:ea typeface="Open Sans"/>
                <a:cs typeface="Open Sans"/>
                <a:sym typeface="Open Sans"/>
              </a:rPr>
              <a:t>Houston, we have a problem</a:t>
            </a:r>
            <a:r>
              <a:rPr b="1" lang="en" sz="1600">
                <a:solidFill>
                  <a:srgbClr val="221F20"/>
                </a:solidFill>
                <a:latin typeface="Open Sans"/>
                <a:ea typeface="Open Sans"/>
                <a:cs typeface="Open Sans"/>
                <a:sym typeface="Open Sans"/>
              </a:rPr>
              <a:t>!</a:t>
            </a:r>
            <a:endParaRPr b="1" sz="1600">
              <a:solidFill>
                <a:srgbClr val="221F20"/>
              </a:solidFill>
              <a:latin typeface="Open Sans"/>
              <a:ea typeface="Open Sans"/>
              <a:cs typeface="Open Sans"/>
              <a:sym typeface="Open Sans"/>
            </a:endParaRPr>
          </a:p>
          <a:p>
            <a:pPr indent="0" lvl="0" marL="0" marR="0" rtl="0" algn="l">
              <a:lnSpc>
                <a:spcPct val="115000"/>
              </a:lnSpc>
              <a:spcBef>
                <a:spcPts val="0"/>
              </a:spcBef>
              <a:spcAft>
                <a:spcPts val="0"/>
              </a:spcAft>
              <a:buNone/>
            </a:pPr>
            <a:r>
              <a:t/>
            </a:r>
            <a:endParaRPr sz="1200">
              <a:solidFill>
                <a:srgbClr val="221F20"/>
              </a:solidFill>
              <a:latin typeface="Open Sans"/>
              <a:ea typeface="Open Sans"/>
              <a:cs typeface="Open Sans"/>
              <a:sym typeface="Open Sans"/>
            </a:endParaRPr>
          </a:p>
          <a:p>
            <a:pPr indent="0" lvl="0" marL="0" marR="0" rtl="0" algn="l">
              <a:lnSpc>
                <a:spcPct val="115000"/>
              </a:lnSpc>
              <a:spcBef>
                <a:spcPts val="0"/>
              </a:spcBef>
              <a:spcAft>
                <a:spcPts val="0"/>
              </a:spcAft>
              <a:buNone/>
            </a:pPr>
            <a:r>
              <a:rPr i="0" lang="en" sz="1600" u="none" cap="none" strike="noStrike">
                <a:solidFill>
                  <a:srgbClr val="221F20"/>
                </a:solidFill>
                <a:latin typeface="Open Sans"/>
                <a:ea typeface="Open Sans"/>
                <a:cs typeface="Open Sans"/>
                <a:sym typeface="Open Sans"/>
              </a:rPr>
              <a:t>Many of the conveniences we enjoy require satellite technology</a:t>
            </a:r>
            <a:r>
              <a:rPr lang="en" sz="1600">
                <a:solidFill>
                  <a:srgbClr val="221F20"/>
                </a:solidFill>
                <a:latin typeface="Open Sans"/>
                <a:ea typeface="Open Sans"/>
                <a:cs typeface="Open Sans"/>
                <a:sym typeface="Open Sans"/>
              </a:rPr>
              <a:t>, such as </a:t>
            </a:r>
            <a:r>
              <a:rPr i="0" lang="en" sz="1600" u="none" cap="none" strike="noStrike">
                <a:solidFill>
                  <a:srgbClr val="221F20"/>
                </a:solidFill>
                <a:latin typeface="Open Sans"/>
                <a:ea typeface="Open Sans"/>
                <a:cs typeface="Open Sans"/>
                <a:sym typeface="Open Sans"/>
              </a:rPr>
              <a:t>accessing the Internet. However, collisions between man-made objects in space send </a:t>
            </a:r>
            <a:r>
              <a:rPr b="1" i="0" lang="en" sz="1600" u="none" cap="none" strike="noStrike">
                <a:solidFill>
                  <a:srgbClr val="221F20"/>
                </a:solidFill>
                <a:latin typeface="Open Sans"/>
                <a:ea typeface="Open Sans"/>
                <a:cs typeface="Open Sans"/>
                <a:sym typeface="Open Sans"/>
              </a:rPr>
              <a:t>thousands</a:t>
            </a:r>
            <a:r>
              <a:rPr i="0" lang="en" sz="1600" u="none" cap="none" strike="noStrike">
                <a:solidFill>
                  <a:srgbClr val="221F20"/>
                </a:solidFill>
                <a:latin typeface="Open Sans"/>
                <a:ea typeface="Open Sans"/>
                <a:cs typeface="Open Sans"/>
                <a:sym typeface="Open Sans"/>
              </a:rPr>
              <a:t> of large and tiny pieces of debris floating in orbit, which can crash into other satellites. </a:t>
            </a:r>
            <a:endParaRPr i="0" sz="1600" u="none" cap="none" strike="noStrike">
              <a:solidFill>
                <a:srgbClr val="221F20"/>
              </a:solidFill>
              <a:latin typeface="Open Sans"/>
              <a:ea typeface="Open Sans"/>
              <a:cs typeface="Open Sans"/>
              <a:sym typeface="Open Sans"/>
            </a:endParaRPr>
          </a:p>
          <a:p>
            <a:pPr indent="0" lvl="0" marL="0" marR="0" rtl="0" algn="l">
              <a:lnSpc>
                <a:spcPct val="115000"/>
              </a:lnSpc>
              <a:spcBef>
                <a:spcPts val="0"/>
              </a:spcBef>
              <a:spcAft>
                <a:spcPts val="0"/>
              </a:spcAft>
              <a:buNone/>
            </a:pPr>
            <a:r>
              <a:t/>
            </a:r>
            <a:endParaRPr b="1" sz="1200">
              <a:solidFill>
                <a:srgbClr val="221F20"/>
              </a:solidFill>
              <a:latin typeface="Open Sans"/>
              <a:ea typeface="Open Sans"/>
              <a:cs typeface="Open Sans"/>
              <a:sym typeface="Open Sans"/>
            </a:endParaRPr>
          </a:p>
          <a:p>
            <a:pPr indent="0" lvl="0" marL="0" marR="0" rtl="0" algn="l">
              <a:lnSpc>
                <a:spcPct val="115000"/>
              </a:lnSpc>
              <a:spcBef>
                <a:spcPts val="0"/>
              </a:spcBef>
              <a:spcAft>
                <a:spcPts val="0"/>
              </a:spcAft>
              <a:buNone/>
            </a:pPr>
            <a:r>
              <a:rPr b="1" i="0" lang="en" sz="1600" u="none" cap="none" strike="noStrike">
                <a:solidFill>
                  <a:srgbClr val="221F20"/>
                </a:solidFill>
                <a:latin typeface="Open Sans"/>
                <a:ea typeface="Open Sans"/>
                <a:cs typeface="Open Sans"/>
                <a:sym typeface="Open Sans"/>
              </a:rPr>
              <a:t>Even small, light pieces of debris can be fatal.</a:t>
            </a:r>
            <a:endParaRPr b="1">
              <a:latin typeface="Open Sans"/>
              <a:ea typeface="Open Sans"/>
              <a:cs typeface="Open Sans"/>
              <a:sym typeface="Open Sans"/>
            </a:endParaRPr>
          </a:p>
        </p:txBody>
      </p:sp>
      <p:sp>
        <p:nvSpPr>
          <p:cNvPr id="182" name="Google Shape;182;p28"/>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i="0" lang="en" sz="5000" u="none" cap="none" strike="noStrike">
                <a:solidFill>
                  <a:srgbClr val="39479C"/>
                </a:solidFill>
                <a:latin typeface="Open Sans"/>
                <a:ea typeface="Open Sans"/>
                <a:cs typeface="Open Sans"/>
                <a:sym typeface="Open Sans"/>
              </a:rPr>
              <a:t>1</a:t>
            </a:r>
            <a:endParaRPr sz="5000">
              <a:solidFill>
                <a:srgbClr val="39479C"/>
              </a:solidFill>
            </a:endParaRPr>
          </a:p>
        </p:txBody>
      </p:sp>
      <p:sp>
        <p:nvSpPr>
          <p:cNvPr id="183" name="Google Shape;183;p28"/>
          <p:cNvSpPr txBox="1"/>
          <p:nvPr/>
        </p:nvSpPr>
        <p:spPr>
          <a:xfrm>
            <a:off x="241750" y="795125"/>
            <a:ext cx="4121100" cy="13545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400">
                <a:solidFill>
                  <a:srgbClr val="39479C"/>
                </a:solidFill>
                <a:latin typeface="Open Sans"/>
                <a:ea typeface="Open Sans"/>
                <a:cs typeface="Open Sans"/>
                <a:sym typeface="Open Sans"/>
              </a:rPr>
              <a:t>Small Objects</a:t>
            </a:r>
            <a:endParaRPr sz="44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400">
                <a:solidFill>
                  <a:srgbClr val="39479C"/>
                </a:solidFill>
                <a:latin typeface="Open Sans"/>
                <a:ea typeface="Open Sans"/>
                <a:cs typeface="Open Sans"/>
                <a:sym typeface="Open Sans"/>
              </a:rPr>
              <a:t>Big Impact</a:t>
            </a:r>
            <a:endParaRPr sz="4400">
              <a:solidFill>
                <a:srgbClr val="39479C"/>
              </a:solidFill>
              <a:latin typeface="Open Sans"/>
              <a:ea typeface="Open Sans"/>
              <a:cs typeface="Open Sans"/>
              <a:sym typeface="Open Sans"/>
            </a:endParaRPr>
          </a:p>
        </p:txBody>
      </p:sp>
      <p:sp>
        <p:nvSpPr>
          <p:cNvPr id="184" name="Google Shape;184;p28"/>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185" name="Google Shape;185;p28"/>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186" name="Google Shape;186;p28"/>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9"/>
          <p:cNvSpPr txBox="1"/>
          <p:nvPr/>
        </p:nvSpPr>
        <p:spPr>
          <a:xfrm>
            <a:off x="3766682" y="950277"/>
            <a:ext cx="4839600" cy="276000"/>
          </a:xfrm>
          <a:prstGeom prst="rect">
            <a:avLst/>
          </a:prstGeom>
          <a:noFill/>
          <a:ln>
            <a:noFill/>
          </a:ln>
        </p:spPr>
        <p:txBody>
          <a:bodyPr anchorCtr="0" anchor="t" bIns="0" lIns="0" spcFirstLastPara="1" rIns="0" wrap="square" tIns="0">
            <a:spAutoFit/>
          </a:bodyPr>
          <a:lstStyle/>
          <a:p>
            <a:pPr indent="0" lvl="0" marL="0" marR="0" rtl="0" algn="l">
              <a:lnSpc>
                <a:spcPct val="139966"/>
              </a:lnSpc>
              <a:spcBef>
                <a:spcPts val="0"/>
              </a:spcBef>
              <a:spcAft>
                <a:spcPts val="0"/>
              </a:spcAft>
              <a:buNone/>
            </a:pPr>
            <a:r>
              <a:rPr b="1" i="0" lang="en" sz="1794" u="none" cap="none" strike="noStrike">
                <a:solidFill>
                  <a:srgbClr val="39479C"/>
                </a:solidFill>
                <a:latin typeface="Open Sans"/>
                <a:ea typeface="Open Sans"/>
                <a:cs typeface="Open Sans"/>
                <a:sym typeface="Open Sans"/>
              </a:rPr>
              <a:t>Tell Us What You Know About Impact</a:t>
            </a:r>
            <a:endParaRPr/>
          </a:p>
        </p:txBody>
      </p:sp>
      <p:sp>
        <p:nvSpPr>
          <p:cNvPr id="192" name="Google Shape;192;p29"/>
          <p:cNvSpPr txBox="1"/>
          <p:nvPr/>
        </p:nvSpPr>
        <p:spPr>
          <a:xfrm>
            <a:off x="3370785" y="1505752"/>
            <a:ext cx="5425200" cy="3027600"/>
          </a:xfrm>
          <a:prstGeom prst="rect">
            <a:avLst/>
          </a:prstGeom>
          <a:noFill/>
          <a:ln>
            <a:noFill/>
          </a:ln>
        </p:spPr>
        <p:txBody>
          <a:bodyPr anchorCtr="0" anchor="t" bIns="0" lIns="0" spcFirstLastPara="1" rIns="0" wrap="square" tIns="0">
            <a:spAutoFit/>
          </a:bodyPr>
          <a:lstStyle/>
          <a:p>
            <a:pPr indent="-330200" lvl="0" marL="457200" marR="0" rtl="0" algn="l">
              <a:lnSpc>
                <a:spcPct val="130000"/>
              </a:lnSpc>
              <a:spcBef>
                <a:spcPts val="0"/>
              </a:spcBef>
              <a:spcAft>
                <a:spcPts val="0"/>
              </a:spcAft>
              <a:buClr>
                <a:srgbClr val="221F20"/>
              </a:buClr>
              <a:buSzPts val="1600"/>
              <a:buFont typeface="Open Sans"/>
              <a:buAutoNum type="arabicPeriod"/>
            </a:pPr>
            <a:r>
              <a:rPr i="0" lang="en" sz="1600" u="none" cap="none" strike="noStrike">
                <a:solidFill>
                  <a:srgbClr val="221F20"/>
                </a:solidFill>
                <a:latin typeface="Open Sans"/>
                <a:ea typeface="Open Sans"/>
                <a:cs typeface="Open Sans"/>
                <a:sym typeface="Open Sans"/>
              </a:rPr>
              <a:t>When two objects collide, they create an impact. What </a:t>
            </a:r>
            <a:r>
              <a:rPr lang="en" sz="1600">
                <a:solidFill>
                  <a:srgbClr val="221F20"/>
                </a:solidFill>
                <a:latin typeface="Open Sans"/>
                <a:ea typeface="Open Sans"/>
                <a:cs typeface="Open Sans"/>
                <a:sym typeface="Open Sans"/>
              </a:rPr>
              <a:t>is “impact”?</a:t>
            </a:r>
            <a:endParaRPr sz="1600">
              <a:solidFill>
                <a:srgbClr val="221F20"/>
              </a:solidFill>
              <a:latin typeface="Open Sans"/>
              <a:ea typeface="Open Sans"/>
              <a:cs typeface="Open Sans"/>
              <a:sym typeface="Open Sans"/>
            </a:endParaRPr>
          </a:p>
          <a:p>
            <a:pPr indent="0" lvl="0" marL="0" marR="0" rtl="0" algn="l">
              <a:lnSpc>
                <a:spcPct val="130000"/>
              </a:lnSpc>
              <a:spcBef>
                <a:spcPts val="0"/>
              </a:spcBef>
              <a:spcAft>
                <a:spcPts val="0"/>
              </a:spcAft>
              <a:buNone/>
            </a:pPr>
            <a:r>
              <a:t/>
            </a:r>
            <a:endParaRPr sz="900">
              <a:solidFill>
                <a:srgbClr val="221F20"/>
              </a:solidFill>
              <a:latin typeface="Open Sans"/>
              <a:ea typeface="Open Sans"/>
              <a:cs typeface="Open Sans"/>
              <a:sym typeface="Open Sans"/>
            </a:endParaRPr>
          </a:p>
          <a:p>
            <a:pPr indent="-330200" lvl="0" marL="457200" marR="0" rtl="0" algn="l">
              <a:lnSpc>
                <a:spcPct val="130000"/>
              </a:lnSpc>
              <a:spcBef>
                <a:spcPts val="0"/>
              </a:spcBef>
              <a:spcAft>
                <a:spcPts val="0"/>
              </a:spcAft>
              <a:buClr>
                <a:srgbClr val="221F20"/>
              </a:buClr>
              <a:buSzPts val="1600"/>
              <a:buFont typeface="Open Sans"/>
              <a:buAutoNum type="arabicPeriod"/>
            </a:pPr>
            <a:r>
              <a:rPr lang="en" sz="1600">
                <a:solidFill>
                  <a:srgbClr val="221F20"/>
                </a:solidFill>
                <a:latin typeface="Open Sans"/>
                <a:ea typeface="Open Sans"/>
                <a:cs typeface="Open Sans"/>
                <a:sym typeface="Open Sans"/>
              </a:rPr>
              <a:t>What light objects (objects with a small mass) can create a collision with a lot of impact?</a:t>
            </a:r>
            <a:endParaRPr sz="1600">
              <a:solidFill>
                <a:srgbClr val="221F20"/>
              </a:solidFill>
              <a:latin typeface="Open Sans"/>
              <a:ea typeface="Open Sans"/>
              <a:cs typeface="Open Sans"/>
              <a:sym typeface="Open Sans"/>
            </a:endParaRPr>
          </a:p>
          <a:p>
            <a:pPr indent="0" lvl="0" marL="0" marR="0" rtl="0" algn="l">
              <a:lnSpc>
                <a:spcPct val="130000"/>
              </a:lnSpc>
              <a:spcBef>
                <a:spcPts val="0"/>
              </a:spcBef>
              <a:spcAft>
                <a:spcPts val="0"/>
              </a:spcAft>
              <a:buNone/>
            </a:pPr>
            <a:r>
              <a:t/>
            </a:r>
            <a:endParaRPr sz="900">
              <a:solidFill>
                <a:srgbClr val="221F20"/>
              </a:solidFill>
              <a:latin typeface="Open Sans"/>
              <a:ea typeface="Open Sans"/>
              <a:cs typeface="Open Sans"/>
              <a:sym typeface="Open Sans"/>
            </a:endParaRPr>
          </a:p>
          <a:p>
            <a:pPr indent="-330200" lvl="0" marL="457200" marR="0" rtl="0" algn="l">
              <a:lnSpc>
                <a:spcPct val="130000"/>
              </a:lnSpc>
              <a:spcBef>
                <a:spcPts val="0"/>
              </a:spcBef>
              <a:spcAft>
                <a:spcPts val="0"/>
              </a:spcAft>
              <a:buClr>
                <a:srgbClr val="221F20"/>
              </a:buClr>
              <a:buSzPts val="1600"/>
              <a:buFont typeface="Open Sans"/>
              <a:buAutoNum type="arabicPeriod"/>
            </a:pPr>
            <a:r>
              <a:rPr lang="en" sz="1600">
                <a:solidFill>
                  <a:srgbClr val="221F20"/>
                </a:solidFill>
                <a:latin typeface="Open Sans"/>
                <a:ea typeface="Open Sans"/>
                <a:cs typeface="Open Sans"/>
                <a:sym typeface="Open Sans"/>
              </a:rPr>
              <a:t>What sort of things do you think create pollution in space?</a:t>
            </a:r>
            <a:endParaRPr sz="1600">
              <a:solidFill>
                <a:srgbClr val="221F20"/>
              </a:solidFill>
              <a:latin typeface="Open Sans"/>
              <a:ea typeface="Open Sans"/>
              <a:cs typeface="Open Sans"/>
              <a:sym typeface="Open Sans"/>
            </a:endParaRPr>
          </a:p>
          <a:p>
            <a:pPr indent="0" lvl="0" marL="0" marR="0" rtl="0" algn="l">
              <a:lnSpc>
                <a:spcPct val="130000"/>
              </a:lnSpc>
              <a:spcBef>
                <a:spcPts val="0"/>
              </a:spcBef>
              <a:spcAft>
                <a:spcPts val="0"/>
              </a:spcAft>
              <a:buNone/>
            </a:pPr>
            <a:r>
              <a:t/>
            </a:r>
            <a:endParaRPr sz="900">
              <a:solidFill>
                <a:srgbClr val="221F20"/>
              </a:solidFill>
              <a:latin typeface="Open Sans"/>
              <a:ea typeface="Open Sans"/>
              <a:cs typeface="Open Sans"/>
              <a:sym typeface="Open Sans"/>
            </a:endParaRPr>
          </a:p>
          <a:p>
            <a:pPr indent="-330200" lvl="0" marL="457200" marR="0" rtl="0" algn="l">
              <a:lnSpc>
                <a:spcPct val="130000"/>
              </a:lnSpc>
              <a:spcBef>
                <a:spcPts val="0"/>
              </a:spcBef>
              <a:spcAft>
                <a:spcPts val="0"/>
              </a:spcAft>
              <a:buClr>
                <a:srgbClr val="221F20"/>
              </a:buClr>
              <a:buSzPts val="1600"/>
              <a:buFont typeface="Open Sans"/>
              <a:buAutoNum type="arabicPeriod"/>
            </a:pPr>
            <a:r>
              <a:rPr lang="en" sz="1600">
                <a:solidFill>
                  <a:srgbClr val="221F20"/>
                </a:solidFill>
                <a:latin typeface="Open Sans"/>
                <a:ea typeface="Open Sans"/>
                <a:cs typeface="Open Sans"/>
                <a:sym typeface="Open Sans"/>
              </a:rPr>
              <a:t>How do you think space debris could be harmful to humans or other man-made space objects?</a:t>
            </a:r>
            <a:endParaRPr sz="1600">
              <a:solidFill>
                <a:srgbClr val="221F20"/>
              </a:solidFill>
              <a:latin typeface="Open Sans"/>
              <a:ea typeface="Open Sans"/>
              <a:cs typeface="Open Sans"/>
              <a:sym typeface="Open Sans"/>
            </a:endParaRPr>
          </a:p>
        </p:txBody>
      </p:sp>
      <p:sp>
        <p:nvSpPr>
          <p:cNvPr id="193" name="Google Shape;193;p29"/>
          <p:cNvSpPr txBox="1"/>
          <p:nvPr/>
        </p:nvSpPr>
        <p:spPr>
          <a:xfrm>
            <a:off x="2851817" y="3752564"/>
            <a:ext cx="628500" cy="2154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t/>
            </a:r>
            <a:endParaRPr/>
          </a:p>
        </p:txBody>
      </p:sp>
      <p:sp>
        <p:nvSpPr>
          <p:cNvPr id="194" name="Google Shape;194;p29"/>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2</a:t>
            </a:r>
            <a:endParaRPr sz="5000">
              <a:solidFill>
                <a:srgbClr val="39479C"/>
              </a:solidFill>
            </a:endParaRPr>
          </a:p>
        </p:txBody>
      </p:sp>
      <p:sp>
        <p:nvSpPr>
          <p:cNvPr id="195" name="Google Shape;195;p29"/>
          <p:cNvSpPr txBox="1"/>
          <p:nvPr/>
        </p:nvSpPr>
        <p:spPr>
          <a:xfrm>
            <a:off x="241750" y="795125"/>
            <a:ext cx="29544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Pre-Lab</a:t>
            </a:r>
            <a:endParaRPr b="1"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Discussion</a:t>
            </a:r>
            <a:endParaRPr sz="4600">
              <a:solidFill>
                <a:srgbClr val="39479C"/>
              </a:solidFill>
              <a:latin typeface="Open Sans"/>
              <a:ea typeface="Open Sans"/>
              <a:cs typeface="Open Sans"/>
              <a:sym typeface="Open Sans"/>
            </a:endParaRPr>
          </a:p>
        </p:txBody>
      </p:sp>
      <p:sp>
        <p:nvSpPr>
          <p:cNvPr id="196" name="Google Shape;196;p29"/>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197" name="Google Shape;197;p29"/>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198" name="Google Shape;198;p29"/>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0"/>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3</a:t>
            </a:r>
            <a:endParaRPr sz="5000">
              <a:solidFill>
                <a:srgbClr val="39479C"/>
              </a:solidFill>
            </a:endParaRPr>
          </a:p>
        </p:txBody>
      </p:sp>
      <p:sp>
        <p:nvSpPr>
          <p:cNvPr id="204" name="Google Shape;204;p30"/>
          <p:cNvSpPr txBox="1"/>
          <p:nvPr/>
        </p:nvSpPr>
        <p:spPr>
          <a:xfrm>
            <a:off x="241750" y="795125"/>
            <a:ext cx="4121100" cy="13545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400">
                <a:solidFill>
                  <a:srgbClr val="39479C"/>
                </a:solidFill>
                <a:latin typeface="Open Sans"/>
                <a:ea typeface="Open Sans"/>
                <a:cs typeface="Open Sans"/>
                <a:sym typeface="Open Sans"/>
              </a:rPr>
              <a:t>Small Objects</a:t>
            </a:r>
            <a:endParaRPr sz="44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400">
                <a:solidFill>
                  <a:srgbClr val="39479C"/>
                </a:solidFill>
                <a:latin typeface="Open Sans"/>
                <a:ea typeface="Open Sans"/>
                <a:cs typeface="Open Sans"/>
                <a:sym typeface="Open Sans"/>
              </a:rPr>
              <a:t>Big Impact</a:t>
            </a:r>
            <a:endParaRPr sz="4400">
              <a:solidFill>
                <a:srgbClr val="39479C"/>
              </a:solidFill>
              <a:latin typeface="Open Sans"/>
              <a:ea typeface="Open Sans"/>
              <a:cs typeface="Open Sans"/>
              <a:sym typeface="Open Sans"/>
            </a:endParaRPr>
          </a:p>
        </p:txBody>
      </p:sp>
      <p:sp>
        <p:nvSpPr>
          <p:cNvPr id="205" name="Google Shape;205;p30"/>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06" name="Google Shape;206;p30"/>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07" name="Google Shape;207;p30"/>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
        <p:nvSpPr>
          <p:cNvPr id="208" name="Google Shape;208;p30"/>
          <p:cNvSpPr txBox="1"/>
          <p:nvPr/>
        </p:nvSpPr>
        <p:spPr>
          <a:xfrm>
            <a:off x="3690675" y="1404850"/>
            <a:ext cx="4899900" cy="1593600"/>
          </a:xfrm>
          <a:prstGeom prst="rect">
            <a:avLst/>
          </a:prstGeom>
          <a:noFill/>
          <a:ln>
            <a:noFill/>
          </a:ln>
        </p:spPr>
        <p:txBody>
          <a:bodyPr anchorCtr="0" anchor="t" bIns="0" lIns="0" spcFirstLastPara="1" rIns="0" wrap="square" tIns="0">
            <a:spAutoFit/>
          </a:bodyPr>
          <a:lstStyle/>
          <a:p>
            <a:pPr indent="0" lvl="0" marL="0" rtl="0" algn="ctr">
              <a:lnSpc>
                <a:spcPct val="139966"/>
              </a:lnSpc>
              <a:spcBef>
                <a:spcPts val="0"/>
              </a:spcBef>
              <a:spcAft>
                <a:spcPts val="0"/>
              </a:spcAft>
              <a:buNone/>
            </a:pPr>
            <a:r>
              <a:rPr b="1" lang="en" sz="2000">
                <a:solidFill>
                  <a:srgbClr val="39479C"/>
                </a:solidFill>
                <a:latin typeface="Open Sans"/>
                <a:ea typeface="Open Sans"/>
                <a:cs typeface="Open Sans"/>
                <a:sym typeface="Open Sans"/>
              </a:rPr>
              <a:t>Your Challenge</a:t>
            </a:r>
            <a:endParaRPr sz="2000">
              <a:solidFill>
                <a:srgbClr val="39479C"/>
              </a:solidFill>
              <a:latin typeface="Open Sans"/>
              <a:ea typeface="Open Sans"/>
              <a:cs typeface="Open Sans"/>
              <a:sym typeface="Open Sans"/>
            </a:endParaRPr>
          </a:p>
          <a:p>
            <a:pPr indent="0" lvl="0" marL="0" marR="0" rtl="0" algn="ctr">
              <a:lnSpc>
                <a:spcPct val="120012"/>
              </a:lnSpc>
              <a:spcBef>
                <a:spcPts val="0"/>
              </a:spcBef>
              <a:spcAft>
                <a:spcPts val="0"/>
              </a:spcAft>
              <a:buNone/>
            </a:pPr>
            <a:r>
              <a:rPr lang="en" sz="1600">
                <a:solidFill>
                  <a:srgbClr val="090F10"/>
                </a:solidFill>
                <a:latin typeface="Open Sans"/>
                <a:ea typeface="Open Sans"/>
                <a:cs typeface="Open Sans"/>
                <a:sym typeface="Open Sans"/>
              </a:rPr>
              <a:t>How could light objects create damage? Create a simulation testing the impact of objects of different </a:t>
            </a:r>
            <a:endParaRPr sz="1600">
              <a:solidFill>
                <a:srgbClr val="090F10"/>
              </a:solidFill>
              <a:latin typeface="Open Sans"/>
              <a:ea typeface="Open Sans"/>
              <a:cs typeface="Open Sans"/>
              <a:sym typeface="Open Sans"/>
            </a:endParaRPr>
          </a:p>
          <a:p>
            <a:pPr indent="0" lvl="0" marL="0" marR="0" rtl="0" algn="ctr">
              <a:lnSpc>
                <a:spcPct val="120012"/>
              </a:lnSpc>
              <a:spcBef>
                <a:spcPts val="0"/>
              </a:spcBef>
              <a:spcAft>
                <a:spcPts val="0"/>
              </a:spcAft>
              <a:buNone/>
            </a:pPr>
            <a:r>
              <a:rPr lang="en" sz="1600">
                <a:solidFill>
                  <a:srgbClr val="090F10"/>
                </a:solidFill>
                <a:latin typeface="Open Sans"/>
                <a:ea typeface="Open Sans"/>
                <a:cs typeface="Open Sans"/>
                <a:sym typeface="Open Sans"/>
              </a:rPr>
              <a:t>masses going at different speeds in a collision.</a:t>
            </a:r>
            <a:endParaRPr sz="1600">
              <a:solidFill>
                <a:srgbClr val="090F10"/>
              </a:solidFill>
              <a:latin typeface="Open Sans"/>
              <a:ea typeface="Open Sans"/>
              <a:cs typeface="Open Sans"/>
              <a:sym typeface="Open Sans"/>
            </a:endParaRPr>
          </a:p>
          <a:p>
            <a:pPr indent="0" lvl="0" marL="0" marR="0" rtl="0" algn="l">
              <a:lnSpc>
                <a:spcPct val="139966"/>
              </a:lnSpc>
              <a:spcBef>
                <a:spcPts val="0"/>
              </a:spcBef>
              <a:spcAft>
                <a:spcPts val="0"/>
              </a:spcAft>
              <a:buNone/>
            </a:pPr>
            <a:r>
              <a:t/>
            </a:r>
            <a:endParaRPr b="1" sz="1794">
              <a:solidFill>
                <a:srgbClr val="EF4723"/>
              </a:solidFill>
              <a:latin typeface="Open Sans"/>
              <a:ea typeface="Open Sans"/>
              <a:cs typeface="Open Sans"/>
              <a:sym typeface="Open Sans"/>
            </a:endParaRPr>
          </a:p>
        </p:txBody>
      </p:sp>
      <p:sp>
        <p:nvSpPr>
          <p:cNvPr id="209" name="Google Shape;209;p30"/>
          <p:cNvSpPr txBox="1"/>
          <p:nvPr/>
        </p:nvSpPr>
        <p:spPr>
          <a:xfrm>
            <a:off x="2604550" y="2897825"/>
            <a:ext cx="3030300" cy="1815900"/>
          </a:xfrm>
          <a:prstGeom prst="rect">
            <a:avLst/>
          </a:prstGeom>
          <a:noFill/>
          <a:ln>
            <a:noFill/>
          </a:ln>
        </p:spPr>
        <p:txBody>
          <a:bodyPr anchorCtr="0" anchor="t" bIns="91425" lIns="91425" spcFirstLastPara="1" rIns="91425" wrap="square" tIns="91425">
            <a:spAutoFit/>
          </a:bodyPr>
          <a:lstStyle/>
          <a:p>
            <a:pPr indent="0" lvl="0" marL="0" rtl="0" algn="l">
              <a:lnSpc>
                <a:spcPct val="139966"/>
              </a:lnSpc>
              <a:spcBef>
                <a:spcPts val="0"/>
              </a:spcBef>
              <a:spcAft>
                <a:spcPts val="0"/>
              </a:spcAft>
              <a:buClr>
                <a:srgbClr val="000000"/>
              </a:buClr>
              <a:buFont typeface="Arial"/>
              <a:buNone/>
            </a:pPr>
            <a:r>
              <a:rPr b="1" lang="en" sz="2000">
                <a:solidFill>
                  <a:srgbClr val="39479C"/>
                </a:solidFill>
                <a:latin typeface="Open Sans"/>
                <a:ea typeface="Open Sans"/>
                <a:cs typeface="Open Sans"/>
                <a:sym typeface="Open Sans"/>
              </a:rPr>
              <a:t>Materials</a:t>
            </a:r>
            <a:endParaRPr b="1" sz="2000">
              <a:solidFill>
                <a:srgbClr val="39479C"/>
              </a:solidFill>
              <a:latin typeface="Open Sans"/>
              <a:ea typeface="Open Sans"/>
              <a:cs typeface="Open Sans"/>
              <a:sym typeface="Open Sans"/>
            </a:endParaRPr>
          </a:p>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Bag of flour </a:t>
            </a:r>
            <a:endParaRPr sz="1500">
              <a:solidFill>
                <a:srgbClr val="090F10"/>
              </a:solidFill>
              <a:latin typeface="Open Sans"/>
              <a:ea typeface="Open Sans"/>
              <a:cs typeface="Open Sans"/>
              <a:sym typeface="Open Sans"/>
            </a:endParaRPr>
          </a:p>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Small cardboard box</a:t>
            </a:r>
            <a:endParaRPr sz="1500">
              <a:solidFill>
                <a:srgbClr val="090F10"/>
              </a:solidFill>
              <a:latin typeface="Open Sans"/>
              <a:ea typeface="Open Sans"/>
              <a:cs typeface="Open Sans"/>
              <a:sym typeface="Open Sans"/>
            </a:endParaRPr>
          </a:p>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Measuring tape</a:t>
            </a:r>
            <a:endParaRPr sz="1500">
              <a:solidFill>
                <a:srgbClr val="090F10"/>
              </a:solidFill>
              <a:latin typeface="Open Sans"/>
              <a:ea typeface="Open Sans"/>
              <a:cs typeface="Open Sans"/>
              <a:sym typeface="Open Sans"/>
            </a:endParaRPr>
          </a:p>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Stopwatch</a:t>
            </a:r>
            <a:endParaRPr sz="1500">
              <a:solidFill>
                <a:srgbClr val="090F10"/>
              </a:solidFill>
              <a:latin typeface="Open Sans"/>
              <a:ea typeface="Open Sans"/>
              <a:cs typeface="Open Sans"/>
              <a:sym typeface="Open Sans"/>
            </a:endParaRPr>
          </a:p>
        </p:txBody>
      </p:sp>
      <p:sp>
        <p:nvSpPr>
          <p:cNvPr id="210" name="Google Shape;210;p30"/>
          <p:cNvSpPr txBox="1"/>
          <p:nvPr/>
        </p:nvSpPr>
        <p:spPr>
          <a:xfrm>
            <a:off x="5634850" y="3329075"/>
            <a:ext cx="3147000" cy="1062000"/>
          </a:xfrm>
          <a:prstGeom prst="rect">
            <a:avLst/>
          </a:prstGeom>
          <a:noFill/>
          <a:ln>
            <a:noFill/>
          </a:ln>
        </p:spPr>
        <p:txBody>
          <a:bodyPr anchorCtr="0" anchor="t" bIns="91425" lIns="91425" spcFirstLastPara="1" rIns="91425" wrap="square" tIns="91425">
            <a:spAutoFit/>
          </a:bodyPr>
          <a:lstStyle/>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Scale</a:t>
            </a:r>
            <a:endParaRPr sz="1500">
              <a:solidFill>
                <a:srgbClr val="090F10"/>
              </a:solidFill>
              <a:latin typeface="Open Sans"/>
              <a:ea typeface="Open Sans"/>
              <a:cs typeface="Open Sans"/>
              <a:sym typeface="Open Sans"/>
            </a:endParaRPr>
          </a:p>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1 tiny marble</a:t>
            </a:r>
            <a:r>
              <a:rPr lang="en" sz="1500">
                <a:solidFill>
                  <a:srgbClr val="090F10"/>
                </a:solidFill>
                <a:latin typeface="Open Sans"/>
                <a:ea typeface="Open Sans"/>
                <a:cs typeface="Open Sans"/>
                <a:sym typeface="Open Sans"/>
              </a:rPr>
              <a:t> </a:t>
            </a:r>
            <a:endParaRPr sz="1500">
              <a:solidFill>
                <a:srgbClr val="090F10"/>
              </a:solidFill>
              <a:latin typeface="Open Sans"/>
              <a:ea typeface="Open Sans"/>
              <a:cs typeface="Open Sans"/>
              <a:sym typeface="Open Sans"/>
            </a:endParaRPr>
          </a:p>
          <a:p>
            <a:pPr indent="-323850" lvl="0" marL="457200" rtl="0" algn="l">
              <a:lnSpc>
                <a:spcPct val="139966"/>
              </a:lnSpc>
              <a:spcBef>
                <a:spcPts val="0"/>
              </a:spcBef>
              <a:spcAft>
                <a:spcPts val="0"/>
              </a:spcAft>
              <a:buClr>
                <a:srgbClr val="090F10"/>
              </a:buClr>
              <a:buSzPts val="1500"/>
              <a:buFont typeface="Open Sans"/>
              <a:buChar char="●"/>
            </a:pPr>
            <a:r>
              <a:rPr lang="en" sz="1500">
                <a:solidFill>
                  <a:srgbClr val="090F10"/>
                </a:solidFill>
                <a:latin typeface="Open Sans"/>
                <a:ea typeface="Open Sans"/>
                <a:cs typeface="Open Sans"/>
                <a:sym typeface="Open Sans"/>
              </a:rPr>
              <a:t>1 large marble</a:t>
            </a:r>
            <a:endParaRPr sz="1800">
              <a:solidFill>
                <a:srgbClr val="595959"/>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1"/>
          <p:cNvSpPr txBox="1"/>
          <p:nvPr/>
        </p:nvSpPr>
        <p:spPr>
          <a:xfrm>
            <a:off x="2925732" y="1150203"/>
            <a:ext cx="1258200" cy="276000"/>
          </a:xfrm>
          <a:prstGeom prst="rect">
            <a:avLst/>
          </a:prstGeom>
          <a:noFill/>
          <a:ln>
            <a:noFill/>
          </a:ln>
        </p:spPr>
        <p:txBody>
          <a:bodyPr anchorCtr="0" anchor="t" bIns="0" lIns="0" spcFirstLastPara="1" rIns="0" wrap="square" tIns="0">
            <a:spAutoFit/>
          </a:bodyPr>
          <a:lstStyle/>
          <a:p>
            <a:pPr indent="0" lvl="0" marL="0" marR="0" rtl="0" algn="l">
              <a:lnSpc>
                <a:spcPct val="250000"/>
              </a:lnSpc>
              <a:spcBef>
                <a:spcPts val="0"/>
              </a:spcBef>
              <a:spcAft>
                <a:spcPts val="0"/>
              </a:spcAft>
              <a:buNone/>
            </a:pPr>
            <a:r>
              <a:rPr b="1" i="0" lang="en" sz="1794" u="none" cap="none" strike="noStrike">
                <a:solidFill>
                  <a:srgbClr val="39479C"/>
                </a:solidFill>
                <a:latin typeface="Open Sans"/>
                <a:ea typeface="Open Sans"/>
                <a:cs typeface="Open Sans"/>
                <a:sym typeface="Open Sans"/>
              </a:rPr>
              <a:t>Overview</a:t>
            </a:r>
            <a:endParaRPr/>
          </a:p>
        </p:txBody>
      </p:sp>
      <p:sp>
        <p:nvSpPr>
          <p:cNvPr id="216" name="Google Shape;216;p31"/>
          <p:cNvSpPr txBox="1"/>
          <p:nvPr/>
        </p:nvSpPr>
        <p:spPr>
          <a:xfrm>
            <a:off x="2925725" y="1571875"/>
            <a:ext cx="5773500" cy="2331900"/>
          </a:xfrm>
          <a:prstGeom prst="rect">
            <a:avLst/>
          </a:prstGeom>
          <a:noFill/>
          <a:ln>
            <a:noFill/>
          </a:ln>
        </p:spPr>
        <p:txBody>
          <a:bodyPr anchorCtr="0" anchor="t" bIns="0" lIns="0" spcFirstLastPara="1" rIns="0" wrap="square" tIns="0">
            <a:spAutoFit/>
          </a:bodyPr>
          <a:lstStyle/>
          <a:p>
            <a:pPr indent="0" lvl="0" marL="0" marR="0" rtl="0" algn="l">
              <a:lnSpc>
                <a:spcPct val="130000"/>
              </a:lnSpc>
              <a:spcBef>
                <a:spcPts val="0"/>
              </a:spcBef>
              <a:spcAft>
                <a:spcPts val="0"/>
              </a:spcAft>
              <a:buNone/>
            </a:pPr>
            <a:r>
              <a:rPr i="0" lang="en" sz="1500" u="none" cap="none" strike="noStrike">
                <a:solidFill>
                  <a:srgbClr val="221F20"/>
                </a:solidFill>
                <a:latin typeface="Open Sans"/>
                <a:ea typeface="Open Sans"/>
                <a:cs typeface="Open Sans"/>
                <a:sym typeface="Open Sans"/>
              </a:rPr>
              <a:t>In a group of 4, you will be testing the impact that different types of marbles have when they collide with the flour. You will record data on the mass of the marbles and how big a dent the marbles make in the flour. Afterward, you will watch a Hot Science video by Dr. Moriba Jah explaining the dangers of space pollution. </a:t>
            </a:r>
            <a:r>
              <a:rPr lang="en" sz="1500">
                <a:solidFill>
                  <a:srgbClr val="221F20"/>
                </a:solidFill>
                <a:latin typeface="Open Sans"/>
                <a:ea typeface="Open Sans"/>
                <a:cs typeface="Open Sans"/>
                <a:sym typeface="Open Sans"/>
              </a:rPr>
              <a:t>Then, y</a:t>
            </a:r>
            <a:r>
              <a:rPr i="0" lang="en" sz="1500" u="none" cap="none" strike="noStrike">
                <a:solidFill>
                  <a:srgbClr val="221F20"/>
                </a:solidFill>
                <a:latin typeface="Open Sans"/>
                <a:ea typeface="Open Sans"/>
                <a:cs typeface="Open Sans"/>
                <a:sym typeface="Open Sans"/>
              </a:rPr>
              <a:t>ou will apply what you have learned about the impact that small and large marbles make in a collision to the types of crashes that happen in space. </a:t>
            </a:r>
            <a:endParaRPr sz="1300">
              <a:latin typeface="Open Sans"/>
              <a:ea typeface="Open Sans"/>
              <a:cs typeface="Open Sans"/>
              <a:sym typeface="Open Sans"/>
            </a:endParaRPr>
          </a:p>
        </p:txBody>
      </p:sp>
      <p:sp>
        <p:nvSpPr>
          <p:cNvPr id="217" name="Google Shape;217;p31"/>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4</a:t>
            </a:r>
            <a:endParaRPr sz="5000">
              <a:solidFill>
                <a:srgbClr val="39479C"/>
              </a:solidFill>
            </a:endParaRPr>
          </a:p>
        </p:txBody>
      </p:sp>
      <p:sp>
        <p:nvSpPr>
          <p:cNvPr id="218" name="Google Shape;218;p31"/>
          <p:cNvSpPr txBox="1"/>
          <p:nvPr/>
        </p:nvSpPr>
        <p:spPr>
          <a:xfrm>
            <a:off x="241750" y="795113"/>
            <a:ext cx="25149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Group</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Of Four</a:t>
            </a:r>
            <a:endParaRPr sz="4600">
              <a:solidFill>
                <a:srgbClr val="39479C"/>
              </a:solidFill>
              <a:latin typeface="Open Sans"/>
              <a:ea typeface="Open Sans"/>
              <a:cs typeface="Open Sans"/>
              <a:sym typeface="Open Sans"/>
            </a:endParaRPr>
          </a:p>
        </p:txBody>
      </p:sp>
      <p:sp>
        <p:nvSpPr>
          <p:cNvPr id="219" name="Google Shape;219;p31"/>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20" name="Google Shape;220;p31"/>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21" name="Google Shape;221;p31"/>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2"/>
          <p:cNvSpPr txBox="1"/>
          <p:nvPr/>
        </p:nvSpPr>
        <p:spPr>
          <a:xfrm>
            <a:off x="2805261" y="417279"/>
            <a:ext cx="5760000" cy="42852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None/>
            </a:pPr>
            <a:r>
              <a:rPr b="1" lang="en" sz="2000">
                <a:solidFill>
                  <a:srgbClr val="39479C"/>
                </a:solidFill>
                <a:latin typeface="Open Sans"/>
                <a:ea typeface="Open Sans"/>
                <a:cs typeface="Open Sans"/>
                <a:sym typeface="Open Sans"/>
              </a:rPr>
              <a:t>Set Up</a:t>
            </a:r>
            <a:endParaRPr b="1" sz="2000">
              <a:solidFill>
                <a:srgbClr val="39479C"/>
              </a:solidFill>
              <a:latin typeface="Open Sans"/>
              <a:ea typeface="Open Sans"/>
              <a:cs typeface="Open Sans"/>
              <a:sym typeface="Open Sans"/>
            </a:endParaRPr>
          </a:p>
          <a:p>
            <a:pPr indent="0" lvl="0" marL="0" rtl="0" algn="l">
              <a:lnSpc>
                <a:spcPct val="100000"/>
              </a:lnSpc>
              <a:spcBef>
                <a:spcPts val="0"/>
              </a:spcBef>
              <a:spcAft>
                <a:spcPts val="0"/>
              </a:spcAft>
              <a:buNone/>
            </a:pPr>
            <a:r>
              <a:t/>
            </a:r>
            <a:endParaRPr b="1">
              <a:solidFill>
                <a:srgbClr val="39479C"/>
              </a:solidFill>
              <a:latin typeface="Open Sans"/>
              <a:ea typeface="Open Sans"/>
              <a:cs typeface="Open Sans"/>
              <a:sym typeface="Open Sans"/>
            </a:endParaRPr>
          </a:p>
          <a:p>
            <a:pPr indent="-317500" lvl="0" marL="457200" marR="0" rtl="0" algn="l">
              <a:lnSpc>
                <a:spcPct val="120000"/>
              </a:lnSpc>
              <a:spcBef>
                <a:spcPts val="0"/>
              </a:spcBef>
              <a:spcAft>
                <a:spcPts val="0"/>
              </a:spcAft>
              <a:buClr>
                <a:srgbClr val="221F20"/>
              </a:buClr>
              <a:buSzPts val="1400"/>
              <a:buFont typeface="Open Sans"/>
              <a:buAutoNum type="arabicPeriod"/>
            </a:pPr>
            <a:r>
              <a:rPr lang="en">
                <a:solidFill>
                  <a:srgbClr val="221F20"/>
                </a:solidFill>
                <a:latin typeface="Open Sans"/>
                <a:ea typeface="Open Sans"/>
                <a:cs typeface="Open Sans"/>
                <a:sym typeface="Open Sans"/>
              </a:rPr>
              <a:t>Form</a:t>
            </a:r>
            <a:r>
              <a:rPr i="0" lang="en" u="none" cap="none" strike="noStrike">
                <a:solidFill>
                  <a:srgbClr val="221F20"/>
                </a:solidFill>
                <a:latin typeface="Open Sans"/>
                <a:ea typeface="Open Sans"/>
                <a:cs typeface="Open Sans"/>
                <a:sym typeface="Open Sans"/>
              </a:rPr>
              <a:t> groups of 3-4, and assign each learner one of the </a:t>
            </a:r>
            <a:r>
              <a:rPr lang="en">
                <a:solidFill>
                  <a:srgbClr val="221F20"/>
                </a:solidFill>
                <a:latin typeface="Open Sans"/>
                <a:ea typeface="Open Sans"/>
                <a:cs typeface="Open Sans"/>
                <a:sym typeface="Open Sans"/>
              </a:rPr>
              <a:t>roles. In a group of 3, one learner should get the roles of both measurer and notetaker. </a:t>
            </a:r>
            <a:endParaRPr>
              <a:solidFill>
                <a:srgbClr val="221F20"/>
              </a:solidFill>
              <a:latin typeface="Open Sans"/>
              <a:ea typeface="Open Sans"/>
              <a:cs typeface="Open Sans"/>
              <a:sym typeface="Open Sans"/>
            </a:endParaRPr>
          </a:p>
          <a:p>
            <a:pPr indent="-317500" lvl="1" marL="914400" marR="0" rtl="0" algn="l">
              <a:lnSpc>
                <a:spcPct val="120000"/>
              </a:lnSpc>
              <a:spcBef>
                <a:spcPts val="0"/>
              </a:spcBef>
              <a:spcAft>
                <a:spcPts val="0"/>
              </a:spcAft>
              <a:buClr>
                <a:srgbClr val="221F20"/>
              </a:buClr>
              <a:buSzPts val="1400"/>
              <a:buFont typeface="IBM Plex Sans Condensed"/>
              <a:buAutoNum type="alphaLcPeriod"/>
            </a:pPr>
            <a:r>
              <a:rPr b="1" lang="en">
                <a:solidFill>
                  <a:srgbClr val="221F20"/>
                </a:solidFill>
                <a:latin typeface="Open Sans"/>
                <a:ea typeface="Open Sans"/>
                <a:cs typeface="Open Sans"/>
                <a:sym typeface="Open Sans"/>
              </a:rPr>
              <a:t>Ball dropper</a:t>
            </a:r>
            <a:r>
              <a:rPr lang="en">
                <a:solidFill>
                  <a:srgbClr val="221F20"/>
                </a:solidFill>
                <a:latin typeface="Open Sans"/>
                <a:ea typeface="Open Sans"/>
                <a:cs typeface="Open Sans"/>
                <a:sym typeface="Open Sans"/>
              </a:rPr>
              <a:t>: Drop or throw the ball downward into the flour.</a:t>
            </a:r>
            <a:endParaRPr>
              <a:solidFill>
                <a:srgbClr val="221F20"/>
              </a:solidFill>
              <a:latin typeface="Open Sans"/>
              <a:ea typeface="Open Sans"/>
              <a:cs typeface="Open Sans"/>
              <a:sym typeface="Open Sans"/>
            </a:endParaRPr>
          </a:p>
          <a:p>
            <a:pPr indent="-317500" lvl="1" marL="914400" marR="0" rtl="0" algn="l">
              <a:lnSpc>
                <a:spcPct val="120000"/>
              </a:lnSpc>
              <a:spcBef>
                <a:spcPts val="0"/>
              </a:spcBef>
              <a:spcAft>
                <a:spcPts val="0"/>
              </a:spcAft>
              <a:buClr>
                <a:srgbClr val="221F20"/>
              </a:buClr>
              <a:buSzPts val="1400"/>
              <a:buFont typeface="IBM Plex Sans Condensed"/>
              <a:buAutoNum type="alphaLcPeriod"/>
            </a:pPr>
            <a:r>
              <a:rPr b="1" lang="en">
                <a:solidFill>
                  <a:srgbClr val="221F20"/>
                </a:solidFill>
                <a:latin typeface="Open Sans"/>
                <a:ea typeface="Open Sans"/>
                <a:cs typeface="Open Sans"/>
                <a:sym typeface="Open Sans"/>
              </a:rPr>
              <a:t>Measurer</a:t>
            </a:r>
            <a:r>
              <a:rPr lang="en">
                <a:solidFill>
                  <a:srgbClr val="221F20"/>
                </a:solidFill>
                <a:latin typeface="Open Sans"/>
                <a:ea typeface="Open Sans"/>
                <a:cs typeface="Open Sans"/>
                <a:sym typeface="Open Sans"/>
              </a:rPr>
              <a:t>: Measure everything that is specified in the instructions, and report these measurements to the notetaker.</a:t>
            </a:r>
            <a:endParaRPr>
              <a:solidFill>
                <a:schemeClr val="dk1"/>
              </a:solidFill>
              <a:latin typeface="Open Sans"/>
              <a:ea typeface="Open Sans"/>
              <a:cs typeface="Open Sans"/>
              <a:sym typeface="Open Sans"/>
            </a:endParaRPr>
          </a:p>
          <a:p>
            <a:pPr indent="-317500" lvl="1" marL="914400" marR="0" rtl="0" algn="l">
              <a:lnSpc>
                <a:spcPct val="120000"/>
              </a:lnSpc>
              <a:spcBef>
                <a:spcPts val="0"/>
              </a:spcBef>
              <a:spcAft>
                <a:spcPts val="0"/>
              </a:spcAft>
              <a:buClr>
                <a:srgbClr val="221F20"/>
              </a:buClr>
              <a:buSzPts val="1400"/>
              <a:buFont typeface="IBM Plex Sans Condensed"/>
              <a:buAutoNum type="alphaLcPeriod"/>
            </a:pPr>
            <a:r>
              <a:rPr b="1" lang="en">
                <a:solidFill>
                  <a:srgbClr val="221F20"/>
                </a:solidFill>
                <a:latin typeface="Open Sans"/>
                <a:ea typeface="Open Sans"/>
                <a:cs typeface="Open Sans"/>
                <a:sym typeface="Open Sans"/>
              </a:rPr>
              <a:t>Notetaker</a:t>
            </a:r>
            <a:r>
              <a:rPr lang="en">
                <a:solidFill>
                  <a:srgbClr val="221F20"/>
                </a:solidFill>
                <a:latin typeface="Open Sans"/>
                <a:ea typeface="Open Sans"/>
                <a:cs typeface="Open Sans"/>
                <a:sym typeface="Open Sans"/>
              </a:rPr>
              <a:t>: Write down all data reported from the measurer into the lab data sheet. </a:t>
            </a:r>
            <a:endParaRPr>
              <a:solidFill>
                <a:schemeClr val="dk1"/>
              </a:solidFill>
              <a:latin typeface="Open Sans"/>
              <a:ea typeface="Open Sans"/>
              <a:cs typeface="Open Sans"/>
              <a:sym typeface="Open Sans"/>
            </a:endParaRPr>
          </a:p>
          <a:p>
            <a:pPr indent="-317500" lvl="1" marL="914400" marR="0" rtl="0" algn="l">
              <a:lnSpc>
                <a:spcPct val="120000"/>
              </a:lnSpc>
              <a:spcBef>
                <a:spcPts val="0"/>
              </a:spcBef>
              <a:spcAft>
                <a:spcPts val="0"/>
              </a:spcAft>
              <a:buClr>
                <a:srgbClr val="221F20"/>
              </a:buClr>
              <a:buSzPts val="1400"/>
              <a:buFont typeface="IBM Plex Sans Condensed"/>
              <a:buAutoNum type="alphaLcPeriod"/>
            </a:pPr>
            <a:r>
              <a:rPr b="1" lang="en">
                <a:solidFill>
                  <a:srgbClr val="221F20"/>
                </a:solidFill>
                <a:latin typeface="Open Sans"/>
                <a:ea typeface="Open Sans"/>
                <a:cs typeface="Open Sans"/>
                <a:sym typeface="Open Sans"/>
              </a:rPr>
              <a:t>Equipment Preparer</a:t>
            </a:r>
            <a:r>
              <a:rPr lang="en">
                <a:solidFill>
                  <a:srgbClr val="221F20"/>
                </a:solidFill>
                <a:latin typeface="Open Sans"/>
                <a:ea typeface="Open Sans"/>
                <a:cs typeface="Open Sans"/>
                <a:sym typeface="Open Sans"/>
              </a:rPr>
              <a:t>: Make sure that all lab equipment is accounted for and that flour is smoothed each time.</a:t>
            </a:r>
            <a:endParaRPr>
              <a:solidFill>
                <a:srgbClr val="221F20"/>
              </a:solidFill>
              <a:latin typeface="Open Sans"/>
              <a:ea typeface="Open Sans"/>
              <a:cs typeface="Open Sans"/>
              <a:sym typeface="Open Sans"/>
            </a:endParaRPr>
          </a:p>
          <a:p>
            <a:pPr indent="0" lvl="0" marL="0" rtl="0" algn="l">
              <a:lnSpc>
                <a:spcPct val="120000"/>
              </a:lnSpc>
              <a:spcBef>
                <a:spcPts val="0"/>
              </a:spcBef>
              <a:spcAft>
                <a:spcPts val="0"/>
              </a:spcAft>
              <a:buNone/>
            </a:pPr>
            <a:r>
              <a:t/>
            </a:r>
            <a:endParaRPr sz="1000">
              <a:solidFill>
                <a:srgbClr val="221F20"/>
              </a:solidFill>
              <a:latin typeface="Open Sans"/>
              <a:ea typeface="Open Sans"/>
              <a:cs typeface="Open Sans"/>
              <a:sym typeface="Open Sans"/>
            </a:endParaRPr>
          </a:p>
          <a:p>
            <a:pPr indent="-317500" lvl="0" marL="457200" rtl="0" algn="l">
              <a:lnSpc>
                <a:spcPct val="120000"/>
              </a:lnSpc>
              <a:spcBef>
                <a:spcPts val="0"/>
              </a:spcBef>
              <a:spcAft>
                <a:spcPts val="0"/>
              </a:spcAft>
              <a:buClr>
                <a:srgbClr val="221F20"/>
              </a:buClr>
              <a:buSzPts val="1400"/>
              <a:buFont typeface="Open Sans"/>
              <a:buAutoNum type="arabicPeriod"/>
            </a:pPr>
            <a:r>
              <a:rPr lang="en">
                <a:solidFill>
                  <a:srgbClr val="221F20"/>
                </a:solidFill>
                <a:latin typeface="Open Sans"/>
                <a:ea typeface="Open Sans"/>
                <a:cs typeface="Open Sans"/>
                <a:sym typeface="Open Sans"/>
              </a:rPr>
              <a:t>The equipment preparer should pour flour into the box until it reaches ¾ of the box’s depth.</a:t>
            </a:r>
            <a:endParaRPr>
              <a:latin typeface="Open Sans"/>
              <a:ea typeface="Open Sans"/>
              <a:cs typeface="Open Sans"/>
              <a:sym typeface="Open Sans"/>
            </a:endParaRPr>
          </a:p>
        </p:txBody>
      </p:sp>
      <p:sp>
        <p:nvSpPr>
          <p:cNvPr id="227" name="Google Shape;227;p32"/>
          <p:cNvSpPr txBox="1"/>
          <p:nvPr/>
        </p:nvSpPr>
        <p:spPr>
          <a:xfrm>
            <a:off x="2832593" y="3534639"/>
            <a:ext cx="64200" cy="246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 sz="1600" u="none" cap="none" strike="noStrike">
                <a:solidFill>
                  <a:srgbClr val="221F20"/>
                </a:solidFill>
                <a:latin typeface="IBM Plex Sans Condensed"/>
                <a:ea typeface="IBM Plex Sans Condensed"/>
                <a:cs typeface="IBM Plex Sans Condensed"/>
                <a:sym typeface="IBM Plex Sans Condensed"/>
              </a:rPr>
              <a:t> </a:t>
            </a:r>
            <a:endParaRPr/>
          </a:p>
        </p:txBody>
      </p:sp>
      <p:sp>
        <p:nvSpPr>
          <p:cNvPr id="228" name="Google Shape;228;p32"/>
          <p:cNvSpPr txBox="1"/>
          <p:nvPr/>
        </p:nvSpPr>
        <p:spPr>
          <a:xfrm>
            <a:off x="2832593" y="3759594"/>
            <a:ext cx="64200" cy="246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 sz="1600" u="none" cap="none" strike="noStrike">
                <a:solidFill>
                  <a:srgbClr val="221F20"/>
                </a:solidFill>
                <a:latin typeface="IBM Plex Sans Condensed"/>
                <a:ea typeface="IBM Plex Sans Condensed"/>
                <a:cs typeface="IBM Plex Sans Condensed"/>
                <a:sym typeface="IBM Plex Sans Condensed"/>
              </a:rPr>
              <a:t> </a:t>
            </a:r>
            <a:endParaRPr/>
          </a:p>
        </p:txBody>
      </p:sp>
      <p:sp>
        <p:nvSpPr>
          <p:cNvPr id="229" name="Google Shape;229;p32"/>
          <p:cNvSpPr txBox="1"/>
          <p:nvPr/>
        </p:nvSpPr>
        <p:spPr>
          <a:xfrm>
            <a:off x="2832593" y="4321981"/>
            <a:ext cx="64200" cy="246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b="0" i="0" lang="en" sz="1600" u="none" cap="none" strike="noStrike">
                <a:solidFill>
                  <a:srgbClr val="221F20"/>
                </a:solidFill>
                <a:latin typeface="IBM Plex Sans Condensed"/>
                <a:ea typeface="IBM Plex Sans Condensed"/>
                <a:cs typeface="IBM Plex Sans Condensed"/>
                <a:sym typeface="IBM Plex Sans Condensed"/>
              </a:rPr>
              <a:t> </a:t>
            </a:r>
            <a:endParaRPr/>
          </a:p>
        </p:txBody>
      </p:sp>
      <p:sp>
        <p:nvSpPr>
          <p:cNvPr id="230" name="Google Shape;230;p32"/>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5</a:t>
            </a:r>
            <a:endParaRPr sz="5000">
              <a:solidFill>
                <a:srgbClr val="39479C"/>
              </a:solidFill>
            </a:endParaRPr>
          </a:p>
        </p:txBody>
      </p:sp>
      <p:sp>
        <p:nvSpPr>
          <p:cNvPr id="231" name="Google Shape;231;p32"/>
          <p:cNvSpPr txBox="1"/>
          <p:nvPr/>
        </p:nvSpPr>
        <p:spPr>
          <a:xfrm>
            <a:off x="241750" y="795125"/>
            <a:ext cx="25635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39479C"/>
                </a:solidFill>
                <a:latin typeface="Open Sans"/>
                <a:ea typeface="Open Sans"/>
                <a:cs typeface="Open Sans"/>
                <a:sym typeface="Open Sans"/>
              </a:rPr>
              <a:t>Things to</a:t>
            </a:r>
            <a:endParaRPr sz="43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39479C"/>
                </a:solidFill>
                <a:latin typeface="Open Sans"/>
                <a:ea typeface="Open Sans"/>
                <a:cs typeface="Open Sans"/>
                <a:sym typeface="Open Sans"/>
              </a:rPr>
              <a:t>Consider</a:t>
            </a:r>
            <a:endParaRPr sz="4300">
              <a:solidFill>
                <a:srgbClr val="39479C"/>
              </a:solidFill>
              <a:latin typeface="Open Sans"/>
              <a:ea typeface="Open Sans"/>
              <a:cs typeface="Open Sans"/>
              <a:sym typeface="Open Sans"/>
            </a:endParaRPr>
          </a:p>
        </p:txBody>
      </p:sp>
      <p:sp>
        <p:nvSpPr>
          <p:cNvPr id="232" name="Google Shape;232;p32"/>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33" name="Google Shape;233;p32"/>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34" name="Google Shape;234;p32"/>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3"/>
          <p:cNvSpPr txBox="1"/>
          <p:nvPr/>
        </p:nvSpPr>
        <p:spPr>
          <a:xfrm>
            <a:off x="2531047" y="443150"/>
            <a:ext cx="6474600" cy="4482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en" sz="2000">
                <a:solidFill>
                  <a:srgbClr val="39479C"/>
                </a:solidFill>
                <a:latin typeface="Open Sans"/>
                <a:ea typeface="Open Sans"/>
                <a:cs typeface="Open Sans"/>
                <a:sym typeface="Open Sans"/>
              </a:rPr>
              <a:t>Lab Instructions</a:t>
            </a:r>
            <a:endParaRPr b="1" sz="2000">
              <a:solidFill>
                <a:srgbClr val="39479C"/>
              </a:solidFill>
              <a:latin typeface="Open Sans"/>
              <a:ea typeface="Open Sans"/>
              <a:cs typeface="Open Sans"/>
              <a:sym typeface="Open Sans"/>
            </a:endParaRPr>
          </a:p>
          <a:p>
            <a:pPr indent="0" lvl="0" marL="0" rtl="0" algn="l">
              <a:lnSpc>
                <a:spcPct val="125000"/>
              </a:lnSpc>
              <a:spcBef>
                <a:spcPts val="0"/>
              </a:spcBef>
              <a:spcAft>
                <a:spcPts val="0"/>
              </a:spcAft>
              <a:buNone/>
            </a:pPr>
            <a:r>
              <a:t/>
            </a:r>
            <a:endParaRPr sz="1600">
              <a:solidFill>
                <a:srgbClr val="221F20"/>
              </a:solidFill>
              <a:latin typeface="Open Sans"/>
              <a:ea typeface="Open Sans"/>
              <a:cs typeface="Open Sans"/>
              <a:sym typeface="Open Sans"/>
            </a:endParaRPr>
          </a:p>
          <a:p>
            <a:pPr indent="-323850" lvl="0" marL="457200" rtl="0" algn="l">
              <a:lnSpc>
                <a:spcPct val="125000"/>
              </a:lnSpc>
              <a:spcBef>
                <a:spcPts val="0"/>
              </a:spcBef>
              <a:spcAft>
                <a:spcPts val="0"/>
              </a:spcAft>
              <a:buClr>
                <a:srgbClr val="221F20"/>
              </a:buClr>
              <a:buSzPts val="1500"/>
              <a:buFont typeface="IBM Plex Sans Condensed"/>
              <a:buAutoNum type="arabicPeriod"/>
            </a:pPr>
            <a:r>
              <a:rPr lang="en" sz="1500">
                <a:solidFill>
                  <a:srgbClr val="221F20"/>
                </a:solidFill>
                <a:latin typeface="Open Sans"/>
                <a:ea typeface="Open Sans"/>
                <a:cs typeface="Open Sans"/>
                <a:sym typeface="Open Sans"/>
              </a:rPr>
              <a:t>Measure the </a:t>
            </a:r>
            <a:r>
              <a:rPr b="1" lang="en" sz="1500">
                <a:solidFill>
                  <a:srgbClr val="221F20"/>
                </a:solidFill>
                <a:latin typeface="Open Sans"/>
                <a:ea typeface="Open Sans"/>
                <a:cs typeface="Open Sans"/>
                <a:sym typeface="Open Sans"/>
              </a:rPr>
              <a:t>tiny</a:t>
            </a:r>
            <a:r>
              <a:rPr lang="en" sz="1500">
                <a:solidFill>
                  <a:srgbClr val="221F20"/>
                </a:solidFill>
                <a:latin typeface="Open Sans"/>
                <a:ea typeface="Open Sans"/>
                <a:cs typeface="Open Sans"/>
                <a:sym typeface="Open Sans"/>
              </a:rPr>
              <a:t> marble’s mass in grams and record it on the note sheet.</a:t>
            </a:r>
            <a:endParaRPr sz="1300">
              <a:solidFill>
                <a:schemeClr val="dk1"/>
              </a:solidFill>
              <a:latin typeface="Open Sans"/>
              <a:ea typeface="Open Sans"/>
              <a:cs typeface="Open Sans"/>
              <a:sym typeface="Open Sans"/>
            </a:endParaRPr>
          </a:p>
          <a:p>
            <a:pPr indent="0" lvl="0" marL="457200" rtl="0" algn="l">
              <a:lnSpc>
                <a:spcPct val="125000"/>
              </a:lnSpc>
              <a:spcBef>
                <a:spcPts val="0"/>
              </a:spcBef>
              <a:spcAft>
                <a:spcPts val="0"/>
              </a:spcAft>
              <a:buNone/>
            </a:pPr>
            <a:r>
              <a:t/>
            </a:r>
            <a:endParaRPr sz="400">
              <a:solidFill>
                <a:srgbClr val="221F20"/>
              </a:solidFill>
              <a:latin typeface="Open Sans"/>
              <a:ea typeface="Open Sans"/>
              <a:cs typeface="Open Sans"/>
              <a:sym typeface="Open Sans"/>
            </a:endParaRPr>
          </a:p>
          <a:p>
            <a:pPr indent="-323850" lvl="0" marL="457200" rtl="0" algn="l">
              <a:lnSpc>
                <a:spcPct val="125000"/>
              </a:lnSpc>
              <a:spcBef>
                <a:spcPts val="0"/>
              </a:spcBef>
              <a:spcAft>
                <a:spcPts val="0"/>
              </a:spcAft>
              <a:buClr>
                <a:srgbClr val="221F20"/>
              </a:buClr>
              <a:buSzPts val="1500"/>
              <a:buFont typeface="Open Sans"/>
              <a:buAutoNum type="arabicPeriod"/>
            </a:pPr>
            <a:r>
              <a:rPr lang="en" sz="1500">
                <a:solidFill>
                  <a:srgbClr val="221F20"/>
                </a:solidFill>
                <a:latin typeface="Open Sans"/>
                <a:ea typeface="Open Sans"/>
                <a:cs typeface="Open Sans"/>
                <a:sym typeface="Open Sans"/>
              </a:rPr>
              <a:t>Drop the marble from 1.5 meters above the flour box.</a:t>
            </a:r>
            <a:endParaRPr sz="1300">
              <a:solidFill>
                <a:schemeClr val="dk1"/>
              </a:solidFill>
              <a:latin typeface="Open Sans"/>
              <a:ea typeface="Open Sans"/>
              <a:cs typeface="Open Sans"/>
              <a:sym typeface="Open Sans"/>
            </a:endParaRPr>
          </a:p>
          <a:p>
            <a:pPr indent="0" lvl="0" marL="457200" rtl="0" algn="l">
              <a:lnSpc>
                <a:spcPct val="125000"/>
              </a:lnSpc>
              <a:spcBef>
                <a:spcPts val="0"/>
              </a:spcBef>
              <a:spcAft>
                <a:spcPts val="0"/>
              </a:spcAft>
              <a:buNone/>
            </a:pPr>
            <a:r>
              <a:t/>
            </a:r>
            <a:endParaRPr sz="400">
              <a:solidFill>
                <a:srgbClr val="221F20"/>
              </a:solidFill>
              <a:latin typeface="Open Sans"/>
              <a:ea typeface="Open Sans"/>
              <a:cs typeface="Open Sans"/>
              <a:sym typeface="Open Sans"/>
            </a:endParaRPr>
          </a:p>
          <a:p>
            <a:pPr indent="-323850" lvl="0" marL="457200" rtl="0" algn="l">
              <a:lnSpc>
                <a:spcPct val="125000"/>
              </a:lnSpc>
              <a:spcBef>
                <a:spcPts val="0"/>
              </a:spcBef>
              <a:spcAft>
                <a:spcPts val="0"/>
              </a:spcAft>
              <a:buClr>
                <a:srgbClr val="221F20"/>
              </a:buClr>
              <a:buSzPts val="1500"/>
              <a:buFont typeface="Open Sans"/>
              <a:buAutoNum type="arabicPeriod"/>
            </a:pPr>
            <a:r>
              <a:rPr lang="en" sz="1500">
                <a:solidFill>
                  <a:srgbClr val="221F20"/>
                </a:solidFill>
                <a:latin typeface="Open Sans"/>
                <a:ea typeface="Open Sans"/>
                <a:cs typeface="Open Sans"/>
                <a:sym typeface="Open Sans"/>
              </a:rPr>
              <a:t>Measure the depth of the hole the marble makes, and record your observations on your datasheet.</a:t>
            </a:r>
            <a:endParaRPr sz="1500">
              <a:solidFill>
                <a:srgbClr val="221F20"/>
              </a:solidFill>
              <a:latin typeface="Open Sans"/>
              <a:ea typeface="Open Sans"/>
              <a:cs typeface="Open Sans"/>
              <a:sym typeface="Open Sans"/>
            </a:endParaRPr>
          </a:p>
          <a:p>
            <a:pPr indent="0" lvl="0" marL="457200" rtl="0" algn="l">
              <a:lnSpc>
                <a:spcPct val="125000"/>
              </a:lnSpc>
              <a:spcBef>
                <a:spcPts val="0"/>
              </a:spcBef>
              <a:spcAft>
                <a:spcPts val="0"/>
              </a:spcAft>
              <a:buNone/>
            </a:pPr>
            <a:r>
              <a:t/>
            </a:r>
            <a:endParaRPr sz="400">
              <a:solidFill>
                <a:srgbClr val="221F20"/>
              </a:solidFill>
              <a:latin typeface="Open Sans"/>
              <a:ea typeface="Open Sans"/>
              <a:cs typeface="Open Sans"/>
              <a:sym typeface="Open Sans"/>
            </a:endParaRPr>
          </a:p>
          <a:p>
            <a:pPr indent="-323850" lvl="0" marL="457200" rtl="0" algn="l">
              <a:lnSpc>
                <a:spcPct val="125000"/>
              </a:lnSpc>
              <a:spcBef>
                <a:spcPts val="0"/>
              </a:spcBef>
              <a:spcAft>
                <a:spcPts val="0"/>
              </a:spcAft>
              <a:buClr>
                <a:srgbClr val="221F20"/>
              </a:buClr>
              <a:buSzPts val="1500"/>
              <a:buFont typeface="Open Sans"/>
              <a:buAutoNum type="arabicPeriod"/>
            </a:pPr>
            <a:r>
              <a:rPr lang="en" sz="1500">
                <a:solidFill>
                  <a:srgbClr val="221F20"/>
                </a:solidFill>
                <a:latin typeface="Open Sans"/>
                <a:ea typeface="Open Sans"/>
                <a:cs typeface="Open Sans"/>
                <a:sym typeface="Open Sans"/>
              </a:rPr>
              <a:t>Reset the flour so that it is flat.</a:t>
            </a:r>
            <a:endParaRPr sz="1300">
              <a:solidFill>
                <a:schemeClr val="dk1"/>
              </a:solidFill>
              <a:latin typeface="Open Sans"/>
              <a:ea typeface="Open Sans"/>
              <a:cs typeface="Open Sans"/>
              <a:sym typeface="Open Sans"/>
            </a:endParaRPr>
          </a:p>
          <a:p>
            <a:pPr indent="0" lvl="0" marL="457200" rtl="0" algn="l">
              <a:lnSpc>
                <a:spcPct val="125000"/>
              </a:lnSpc>
              <a:spcBef>
                <a:spcPts val="0"/>
              </a:spcBef>
              <a:spcAft>
                <a:spcPts val="0"/>
              </a:spcAft>
              <a:buNone/>
            </a:pPr>
            <a:r>
              <a:t/>
            </a:r>
            <a:endParaRPr sz="400">
              <a:solidFill>
                <a:srgbClr val="221F20"/>
              </a:solidFill>
              <a:latin typeface="Open Sans"/>
              <a:ea typeface="Open Sans"/>
              <a:cs typeface="Open Sans"/>
              <a:sym typeface="Open Sans"/>
            </a:endParaRPr>
          </a:p>
          <a:p>
            <a:pPr indent="-323850" lvl="0" marL="457200" rtl="0" algn="l">
              <a:lnSpc>
                <a:spcPct val="125000"/>
              </a:lnSpc>
              <a:spcBef>
                <a:spcPts val="0"/>
              </a:spcBef>
              <a:spcAft>
                <a:spcPts val="0"/>
              </a:spcAft>
              <a:buClr>
                <a:srgbClr val="221F20"/>
              </a:buClr>
              <a:buSzPts val="1500"/>
              <a:buFont typeface="IBM Plex Sans Condensed"/>
              <a:buAutoNum type="arabicPeriod"/>
            </a:pPr>
            <a:r>
              <a:rPr lang="en" sz="1500">
                <a:solidFill>
                  <a:srgbClr val="221F20"/>
                </a:solidFill>
                <a:latin typeface="Open Sans"/>
                <a:ea typeface="Open Sans"/>
                <a:cs typeface="Open Sans"/>
                <a:sym typeface="Open Sans"/>
              </a:rPr>
              <a:t>Again, hold the </a:t>
            </a:r>
            <a:r>
              <a:rPr b="1" lang="en" sz="1500">
                <a:solidFill>
                  <a:srgbClr val="221F20"/>
                </a:solidFill>
                <a:latin typeface="Open Sans"/>
                <a:ea typeface="Open Sans"/>
                <a:cs typeface="Open Sans"/>
                <a:sym typeface="Open Sans"/>
              </a:rPr>
              <a:t>tiny</a:t>
            </a:r>
            <a:r>
              <a:rPr lang="en" sz="1500">
                <a:solidFill>
                  <a:srgbClr val="221F20"/>
                </a:solidFill>
                <a:latin typeface="Open Sans"/>
                <a:ea typeface="Open Sans"/>
                <a:cs typeface="Open Sans"/>
                <a:sym typeface="Open Sans"/>
              </a:rPr>
              <a:t> marble 1.5 meters above the flour.</a:t>
            </a:r>
            <a:endParaRPr sz="1300">
              <a:solidFill>
                <a:schemeClr val="dk1"/>
              </a:solidFill>
              <a:latin typeface="Open Sans"/>
              <a:ea typeface="Open Sans"/>
              <a:cs typeface="Open Sans"/>
              <a:sym typeface="Open Sans"/>
            </a:endParaRPr>
          </a:p>
          <a:p>
            <a:pPr indent="0" lvl="0" marL="457200" rtl="0" algn="l">
              <a:lnSpc>
                <a:spcPct val="125000"/>
              </a:lnSpc>
              <a:spcBef>
                <a:spcPts val="0"/>
              </a:spcBef>
              <a:spcAft>
                <a:spcPts val="0"/>
              </a:spcAft>
              <a:buNone/>
            </a:pPr>
            <a:r>
              <a:t/>
            </a:r>
            <a:endParaRPr sz="400">
              <a:solidFill>
                <a:srgbClr val="221F20"/>
              </a:solidFill>
              <a:latin typeface="Open Sans"/>
              <a:ea typeface="Open Sans"/>
              <a:cs typeface="Open Sans"/>
              <a:sym typeface="Open Sans"/>
            </a:endParaRPr>
          </a:p>
          <a:p>
            <a:pPr indent="-323850" lvl="0" marL="457200" rtl="0" algn="l">
              <a:lnSpc>
                <a:spcPct val="125000"/>
              </a:lnSpc>
              <a:spcBef>
                <a:spcPts val="0"/>
              </a:spcBef>
              <a:spcAft>
                <a:spcPts val="0"/>
              </a:spcAft>
              <a:buClr>
                <a:srgbClr val="221F20"/>
              </a:buClr>
              <a:buSzPts val="1500"/>
              <a:buFont typeface="IBM Plex Sans Condensed"/>
              <a:buAutoNum type="arabicPeriod"/>
            </a:pPr>
            <a:r>
              <a:rPr lang="en" sz="1500">
                <a:solidFill>
                  <a:srgbClr val="221F20"/>
                </a:solidFill>
                <a:latin typeface="Open Sans"/>
                <a:ea typeface="Open Sans"/>
                <a:cs typeface="Open Sans"/>
                <a:sym typeface="Open Sans"/>
              </a:rPr>
              <a:t>Now, </a:t>
            </a:r>
            <a:r>
              <a:rPr b="1" lang="en" sz="1500">
                <a:solidFill>
                  <a:srgbClr val="221F20"/>
                </a:solidFill>
                <a:latin typeface="Open Sans"/>
                <a:ea typeface="Open Sans"/>
                <a:cs typeface="Open Sans"/>
                <a:sym typeface="Open Sans"/>
              </a:rPr>
              <a:t>throw</a:t>
            </a:r>
            <a:r>
              <a:rPr lang="en" sz="1500">
                <a:solidFill>
                  <a:srgbClr val="221F20"/>
                </a:solidFill>
                <a:latin typeface="Open Sans"/>
                <a:ea typeface="Open Sans"/>
                <a:cs typeface="Open Sans"/>
                <a:sym typeface="Open Sans"/>
              </a:rPr>
              <a:t> it downward with a significant amount of force.</a:t>
            </a:r>
            <a:endParaRPr sz="1500">
              <a:solidFill>
                <a:srgbClr val="221F20"/>
              </a:solidFill>
              <a:latin typeface="Open Sans"/>
              <a:ea typeface="Open Sans"/>
              <a:cs typeface="Open Sans"/>
              <a:sym typeface="Open Sans"/>
            </a:endParaRPr>
          </a:p>
          <a:p>
            <a:pPr indent="0" lvl="0" marL="457200" rtl="0" algn="l">
              <a:lnSpc>
                <a:spcPct val="125000"/>
              </a:lnSpc>
              <a:spcBef>
                <a:spcPts val="0"/>
              </a:spcBef>
              <a:spcAft>
                <a:spcPts val="0"/>
              </a:spcAft>
              <a:buNone/>
            </a:pPr>
            <a:r>
              <a:t/>
            </a:r>
            <a:endParaRPr sz="400">
              <a:solidFill>
                <a:srgbClr val="221F20"/>
              </a:solidFill>
              <a:latin typeface="Open Sans"/>
              <a:ea typeface="Open Sans"/>
              <a:cs typeface="Open Sans"/>
              <a:sym typeface="Open Sans"/>
            </a:endParaRPr>
          </a:p>
          <a:p>
            <a:pPr indent="-323850" lvl="0" marL="457200" rtl="0" algn="l">
              <a:lnSpc>
                <a:spcPct val="125000"/>
              </a:lnSpc>
              <a:spcBef>
                <a:spcPts val="0"/>
              </a:spcBef>
              <a:spcAft>
                <a:spcPts val="0"/>
              </a:spcAft>
              <a:buClr>
                <a:srgbClr val="221F20"/>
              </a:buClr>
              <a:buSzPts val="1500"/>
              <a:buFont typeface="Open Sans"/>
              <a:buAutoNum type="arabicPeriod"/>
            </a:pPr>
            <a:r>
              <a:rPr lang="en" sz="1500">
                <a:solidFill>
                  <a:srgbClr val="221F20"/>
                </a:solidFill>
                <a:latin typeface="Open Sans"/>
                <a:ea typeface="Open Sans"/>
                <a:cs typeface="Open Sans"/>
                <a:sym typeface="Open Sans"/>
              </a:rPr>
              <a:t>Measure the depth of the hole the marble makes, and record record your observations on you datasheet.</a:t>
            </a:r>
            <a:endParaRPr sz="1500">
              <a:solidFill>
                <a:srgbClr val="221F20"/>
              </a:solidFill>
              <a:latin typeface="Open Sans"/>
              <a:ea typeface="Open Sans"/>
              <a:cs typeface="Open Sans"/>
              <a:sym typeface="Open Sans"/>
            </a:endParaRPr>
          </a:p>
          <a:p>
            <a:pPr indent="0" lvl="0" marL="457200" rtl="0" algn="l">
              <a:lnSpc>
                <a:spcPct val="125000"/>
              </a:lnSpc>
              <a:spcBef>
                <a:spcPts val="0"/>
              </a:spcBef>
              <a:spcAft>
                <a:spcPts val="0"/>
              </a:spcAft>
              <a:buNone/>
            </a:pPr>
            <a:r>
              <a:t/>
            </a:r>
            <a:endParaRPr sz="1500">
              <a:solidFill>
                <a:srgbClr val="221F20"/>
              </a:solidFill>
              <a:latin typeface="Open Sans"/>
              <a:ea typeface="Open Sans"/>
              <a:cs typeface="Open Sans"/>
              <a:sym typeface="Open Sans"/>
            </a:endParaRPr>
          </a:p>
          <a:p>
            <a:pPr indent="0" lvl="0" marL="0" rtl="0" algn="l">
              <a:lnSpc>
                <a:spcPct val="125000"/>
              </a:lnSpc>
              <a:spcBef>
                <a:spcPts val="0"/>
              </a:spcBef>
              <a:spcAft>
                <a:spcPts val="0"/>
              </a:spcAft>
              <a:buNone/>
            </a:pPr>
            <a:r>
              <a:rPr lang="en" sz="1500">
                <a:solidFill>
                  <a:srgbClr val="221F20"/>
                </a:solidFill>
                <a:latin typeface="Open Sans"/>
                <a:ea typeface="Open Sans"/>
                <a:cs typeface="Open Sans"/>
                <a:sym typeface="Open Sans"/>
              </a:rPr>
              <a:t>Repeat steps 1-7 with the </a:t>
            </a:r>
            <a:r>
              <a:rPr b="1" lang="en" sz="1500">
                <a:solidFill>
                  <a:srgbClr val="221F20"/>
                </a:solidFill>
                <a:latin typeface="Open Sans"/>
                <a:ea typeface="Open Sans"/>
                <a:cs typeface="Open Sans"/>
                <a:sym typeface="Open Sans"/>
              </a:rPr>
              <a:t>large</a:t>
            </a:r>
            <a:r>
              <a:rPr lang="en" sz="1500">
                <a:solidFill>
                  <a:srgbClr val="221F20"/>
                </a:solidFill>
                <a:latin typeface="Open Sans"/>
                <a:ea typeface="Open Sans"/>
                <a:cs typeface="Open Sans"/>
                <a:sym typeface="Open Sans"/>
              </a:rPr>
              <a:t> marble.</a:t>
            </a:r>
            <a:endParaRPr sz="1500">
              <a:solidFill>
                <a:srgbClr val="221F20"/>
              </a:solidFill>
              <a:latin typeface="Open Sans"/>
              <a:ea typeface="Open Sans"/>
              <a:cs typeface="Open Sans"/>
              <a:sym typeface="Open Sans"/>
            </a:endParaRPr>
          </a:p>
        </p:txBody>
      </p:sp>
      <p:sp>
        <p:nvSpPr>
          <p:cNvPr id="240" name="Google Shape;240;p33"/>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6</a:t>
            </a:r>
            <a:endParaRPr sz="5000">
              <a:solidFill>
                <a:srgbClr val="39479C"/>
              </a:solidFill>
            </a:endParaRPr>
          </a:p>
        </p:txBody>
      </p:sp>
      <p:sp>
        <p:nvSpPr>
          <p:cNvPr id="241" name="Google Shape;241;p33"/>
          <p:cNvSpPr txBox="1"/>
          <p:nvPr/>
        </p:nvSpPr>
        <p:spPr>
          <a:xfrm>
            <a:off x="622750" y="871325"/>
            <a:ext cx="1614900" cy="13236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300">
                <a:solidFill>
                  <a:srgbClr val="39479C"/>
                </a:solidFill>
                <a:latin typeface="Open Sans"/>
                <a:ea typeface="Open Sans"/>
                <a:cs typeface="Open Sans"/>
                <a:sym typeface="Open Sans"/>
              </a:rPr>
              <a:t>Key</a:t>
            </a:r>
            <a:r>
              <a:rPr b="1" i="0" lang="en" sz="4300" u="none" cap="none" strike="noStrike">
                <a:solidFill>
                  <a:srgbClr val="39479C"/>
                </a:solidFill>
                <a:latin typeface="Open Sans"/>
                <a:ea typeface="Open Sans"/>
                <a:cs typeface="Open Sans"/>
                <a:sym typeface="Open Sans"/>
              </a:rPr>
              <a:t> </a:t>
            </a:r>
            <a:endParaRPr sz="43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300">
                <a:solidFill>
                  <a:srgbClr val="39479C"/>
                </a:solidFill>
                <a:latin typeface="Open Sans"/>
                <a:ea typeface="Open Sans"/>
                <a:cs typeface="Open Sans"/>
                <a:sym typeface="Open Sans"/>
              </a:rPr>
              <a:t>Steps</a:t>
            </a:r>
            <a:endParaRPr sz="4300">
              <a:solidFill>
                <a:srgbClr val="39479C"/>
              </a:solidFill>
              <a:latin typeface="Open Sans"/>
              <a:ea typeface="Open Sans"/>
              <a:cs typeface="Open Sans"/>
              <a:sym typeface="Open Sans"/>
            </a:endParaRPr>
          </a:p>
        </p:txBody>
      </p:sp>
      <p:sp>
        <p:nvSpPr>
          <p:cNvPr id="242" name="Google Shape;242;p33"/>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43" name="Google Shape;243;p33"/>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44" name="Google Shape;244;p33"/>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